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3" r:id="rId2"/>
    <p:sldId id="267" r:id="rId3"/>
    <p:sldId id="256" r:id="rId4"/>
    <p:sldId id="257" r:id="rId5"/>
    <p:sldId id="258" r:id="rId6"/>
    <p:sldId id="261" r:id="rId7"/>
    <p:sldId id="259" r:id="rId8"/>
    <p:sldId id="277" r:id="rId9"/>
    <p:sldId id="278" r:id="rId10"/>
    <p:sldId id="280" r:id="rId11"/>
    <p:sldId id="270"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0" autoAdjust="0"/>
    <p:restoredTop sz="94660"/>
  </p:normalViewPr>
  <p:slideViewPr>
    <p:cSldViewPr>
      <p:cViewPr varScale="1">
        <p:scale>
          <a:sx n="84" d="100"/>
          <a:sy n="84" d="100"/>
        </p:scale>
        <p:origin x="-148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AB750-25B9-4488-8391-CB4045A8C55B}" type="datetimeFigureOut">
              <a:rPr lang="zh-CN" altLang="en-US" smtClean="0"/>
              <a:pPr/>
              <a:t>2017/3/30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547710-5C7D-4630-8148-418A37CC7F3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电机可制造</a:t>
            </a:r>
            <a:r>
              <a:rPr lang="en-US" altLang="zh-CN" dirty="0" smtClean="0"/>
              <a:t>10000KW</a:t>
            </a:r>
          </a:p>
          <a:p>
            <a:r>
              <a:rPr lang="zh-CN" altLang="en-US" sz="1200" b="0" i="0" kern="1200" dirty="0" smtClean="0">
                <a:solidFill>
                  <a:schemeClr val="tx1"/>
                </a:solidFill>
                <a:latin typeface="+mn-lt"/>
                <a:ea typeface="+mn-ea"/>
                <a:cs typeface="+mn-cs"/>
              </a:rPr>
              <a:t>世界结构最复杂的幕墙工程日本</a:t>
            </a:r>
            <a:r>
              <a:rPr lang="en-US" altLang="zh-CN" sz="1200" b="0" i="0" kern="1200" dirty="0" smtClean="0">
                <a:solidFill>
                  <a:schemeClr val="tx1"/>
                </a:solidFill>
                <a:latin typeface="+mn-lt"/>
                <a:ea typeface="+mn-ea"/>
                <a:cs typeface="+mn-cs"/>
              </a:rPr>
              <a:t>COCOON</a:t>
            </a:r>
            <a:r>
              <a:rPr lang="zh-CN" altLang="en-US" sz="1200" b="0" i="0" kern="1200" dirty="0" smtClean="0">
                <a:solidFill>
                  <a:schemeClr val="tx1"/>
                </a:solidFill>
                <a:latin typeface="+mn-lt"/>
                <a:ea typeface="+mn-ea"/>
                <a:cs typeface="+mn-cs"/>
              </a:rPr>
              <a:t>大厦</a:t>
            </a:r>
            <a:endParaRPr lang="zh-CN" altLang="en-US" dirty="0"/>
          </a:p>
        </p:txBody>
      </p:sp>
      <p:sp>
        <p:nvSpPr>
          <p:cNvPr id="4" name="灯片编号占位符 3"/>
          <p:cNvSpPr>
            <a:spLocks noGrp="1"/>
          </p:cNvSpPr>
          <p:nvPr>
            <p:ph type="sldNum" sz="quarter" idx="10"/>
          </p:nvPr>
        </p:nvSpPr>
        <p:spPr/>
        <p:txBody>
          <a:bodyPr/>
          <a:lstStyle/>
          <a:p>
            <a:fld id="{33438CE1-09E8-49EA-A891-5D9FF9558514}"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3438CE1-09E8-49EA-A891-5D9FF9558514}" type="slidenum">
              <a:rPr lang="zh-CN" altLang="en-US" smtClean="0"/>
              <a:pPr/>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14488"/>
            <a:ext cx="7772400" cy="1470025"/>
          </a:xfrm>
        </p:spPr>
        <p:txBody>
          <a:bodyPr/>
          <a:lstStyle>
            <a:lvl1pPr>
              <a:defRPr sz="3600" b="1"/>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643314"/>
            <a:ext cx="6400800" cy="1752600"/>
          </a:xfrm>
        </p:spPr>
        <p:txBody>
          <a:bodyPr>
            <a:normAutofit/>
          </a:bodyPr>
          <a:lstStyle>
            <a:lvl1pPr marL="0" indent="0" algn="ctr">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65F0191A-7D50-45B2-A4CA-D18EEDEACFAC}" type="datetime1">
              <a:rPr lang="zh-CN" altLang="en-US" smtClean="0"/>
              <a:pPr/>
              <a:t>2017/3/30</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ECBFD88-8BBA-4C28-85F2-5BDCDA7472E4}" type="datetime1">
              <a:rPr lang="zh-CN" altLang="en-US" smtClean="0"/>
              <a:pPr/>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06CB4D-F723-4128-9FA0-CD691FA57715}" type="datetime1">
              <a:rPr lang="zh-CN" altLang="en-US" smtClean="0"/>
              <a:pPr/>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E5328C-3D23-4850-8227-32356089FB07}" type="datetime1">
              <a:rPr lang="zh-CN" altLang="en-US" smtClean="0"/>
              <a:pPr/>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FA07F90-DFD2-4E23-B8E9-3B3F879B75B1}" type="datetime1">
              <a:rPr lang="zh-CN" altLang="en-US" smtClean="0"/>
              <a:pPr/>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050026F-E55D-490B-8E91-A6F6C5BED64C}" type="datetime1">
              <a:rPr lang="zh-CN" altLang="en-US" smtClean="0"/>
              <a:pPr/>
              <a:t>2017/3/30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3496530-715B-4A35-BB04-25C9E51F50E8}" type="datetime1">
              <a:rPr lang="zh-CN" altLang="en-US" smtClean="0"/>
              <a:pPr/>
              <a:t>2017/3/30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68C026E-4C0F-413A-B687-25AFF8E95FEA}" type="datetime1">
              <a:rPr lang="zh-CN" altLang="en-US" smtClean="0"/>
              <a:pPr/>
              <a:t>2017/3/30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784FB2-F3FF-4898-B358-A55D32952EC6}" type="datetime1">
              <a:rPr lang="zh-CN" altLang="en-US" smtClean="0"/>
              <a:pPr/>
              <a:t>2017/3/30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E21D5D1-3906-4D04-A62C-6D68644481F8}" type="datetime1">
              <a:rPr lang="zh-CN" altLang="en-US" smtClean="0"/>
              <a:pPr/>
              <a:t>2017/3/30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C29BFF1-3E46-4B94-A295-69601F3DA901}" type="datetime1">
              <a:rPr lang="zh-CN" altLang="en-US" smtClean="0"/>
              <a:pPr/>
              <a:t>2017/3/30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39229" y="341886"/>
            <a:ext cx="5500726" cy="500066"/>
          </a:xfrm>
          <a:prstGeom prst="rect">
            <a:avLst/>
          </a:prstGeom>
        </p:spPr>
        <p:txBody>
          <a:bodyPr vert="horz" lIns="91440" tIns="45720" rIns="91440" bIns="45720" rtlCol="0" anchor="ctr">
            <a:no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071546"/>
            <a:ext cx="8229600" cy="5054617"/>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180FD-EBAE-4EF6-9CBA-B699D5210F86}" type="datetime1">
              <a:rPr lang="zh-CN" altLang="en-US" smtClean="0"/>
              <a:pPr/>
              <a:t>2017/3/30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pic>
        <p:nvPicPr>
          <p:cNvPr id="7" name="Picture 2" descr="C:\Users\Administrator\Desktop\logo.jpg"/>
          <p:cNvPicPr>
            <a:picLocks noChangeAspect="1" noChangeArrowheads="1"/>
          </p:cNvPicPr>
          <p:nvPr userDrawn="1"/>
        </p:nvPicPr>
        <p:blipFill>
          <a:blip r:embed="rId13"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7017826" y="311531"/>
            <a:ext cx="1657349" cy="45599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矩形 7"/>
          <p:cNvSpPr/>
          <p:nvPr userDrawn="1"/>
        </p:nvSpPr>
        <p:spPr>
          <a:xfrm>
            <a:off x="428596" y="785794"/>
            <a:ext cx="8286808" cy="71438"/>
          </a:xfrm>
          <a:prstGeom prst="rect">
            <a:avLst/>
          </a:prstGeom>
          <a:gradFill>
            <a:gsLst>
              <a:gs pos="100000">
                <a:srgbClr val="0000FF"/>
              </a:gs>
              <a:gs pos="25000">
                <a:srgbClr val="21D6E0"/>
              </a:gs>
              <a:gs pos="75000">
                <a:srgbClr val="0087E6"/>
              </a:gs>
              <a:gs pos="100000">
                <a:srgbClr val="005CB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blt.jpg"/>
          <p:cNvPicPr>
            <a:picLocks noChangeAspect="1"/>
          </p:cNvPicPr>
          <p:nvPr/>
        </p:nvPicPr>
        <p:blipFill>
          <a:blip r:embed="rId2" cstate="email">
            <a:lum bright="10000"/>
          </a:blip>
          <a:stretch>
            <a:fillRect/>
          </a:stretch>
        </p:blipFill>
        <p:spPr>
          <a:xfrm>
            <a:off x="0" y="928670"/>
            <a:ext cx="9144000" cy="5496555"/>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pic>
      <p:sp>
        <p:nvSpPr>
          <p:cNvPr id="6" name="标题 5"/>
          <p:cNvSpPr>
            <a:spLocks noGrp="1"/>
          </p:cNvSpPr>
          <p:nvPr>
            <p:ph type="ctrTitle"/>
          </p:nvPr>
        </p:nvSpPr>
        <p:spPr/>
        <p:txBody>
          <a:bodyPr/>
          <a:lstStyle/>
          <a:p>
            <a:pPr algn="ctr"/>
            <a:r>
              <a:rPr lang="zh-CN" altLang="en-US" dirty="0" smtClean="0"/>
              <a:t>沈阳远大集团招才引智</a:t>
            </a:r>
            <a:endParaRPr lang="zh-CN" altLang="en-US" b="0" dirty="0"/>
          </a:p>
        </p:txBody>
      </p:sp>
      <p:sp>
        <p:nvSpPr>
          <p:cNvPr id="8" name="TextBox 7"/>
          <p:cNvSpPr txBox="1"/>
          <p:nvPr/>
        </p:nvSpPr>
        <p:spPr>
          <a:xfrm>
            <a:off x="107504" y="6488668"/>
            <a:ext cx="8964488" cy="276999"/>
          </a:xfrm>
          <a:prstGeom prst="rect">
            <a:avLst/>
          </a:prstGeom>
          <a:noFill/>
        </p:spPr>
        <p:txBody>
          <a:bodyPr wrap="square" rtlCol="0">
            <a:spAutoFit/>
          </a:bodyPr>
          <a:lstStyle/>
          <a:p>
            <a:pPr algn="ctr"/>
            <a:r>
              <a:rPr lang="zh-CN" altLang="en-US" sz="1200" dirty="0" smtClean="0"/>
              <a:t>电话</a:t>
            </a:r>
            <a:r>
              <a:rPr lang="ja-JP" altLang="en-US" sz="1200" dirty="0" smtClean="0"/>
              <a:t>：</a:t>
            </a:r>
            <a:r>
              <a:rPr lang="en-US" altLang="ja-JP" sz="1200" dirty="0" smtClean="0"/>
              <a:t>0086-24-25162041</a:t>
            </a:r>
            <a:r>
              <a:rPr lang="ja-JP" altLang="en-US" sz="1200" dirty="0" smtClean="0"/>
              <a:t>                     　　</a:t>
            </a:r>
            <a:r>
              <a:rPr lang="en-US" altLang="ja-JP" sz="1200" dirty="0" smtClean="0"/>
              <a:t>EMAIL</a:t>
            </a:r>
            <a:r>
              <a:rPr lang="ja-JP" altLang="en-US" sz="1200" dirty="0" smtClean="0"/>
              <a:t>：</a:t>
            </a:r>
            <a:r>
              <a:rPr lang="en-US" altLang="ja-JP" sz="1200" dirty="0" smtClean="0"/>
              <a:t>huhaifeng@cnyd-sci.com</a:t>
            </a:r>
            <a:r>
              <a:rPr lang="ja-JP" altLang="en-US" sz="1200" dirty="0" smtClean="0"/>
              <a:t>　　               </a:t>
            </a:r>
            <a:r>
              <a:rPr lang="zh-CN" altLang="en-US" sz="1200" dirty="0" smtClean="0"/>
              <a:t>地址</a:t>
            </a:r>
            <a:r>
              <a:rPr lang="ja-JP" altLang="en-US" sz="1200" dirty="0" smtClean="0"/>
              <a:t>：</a:t>
            </a:r>
            <a:r>
              <a:rPr lang="zh-CN" altLang="en-US" sz="1200" dirty="0" smtClean="0"/>
              <a:t>辽宁省沈阳市经济开发区十六号街</a:t>
            </a:r>
            <a:r>
              <a:rPr lang="en-US" altLang="zh-CN" sz="1200" dirty="0" smtClean="0"/>
              <a:t>27</a:t>
            </a:r>
            <a:r>
              <a:rPr lang="zh-CN" altLang="en-US" sz="1200" dirty="0" smtClean="0"/>
              <a:t>号</a:t>
            </a:r>
            <a:endParaRPr lang="zh-CN" altLang="en-US" sz="1200" dirty="0"/>
          </a:p>
        </p:txBody>
      </p:sp>
      <p:sp>
        <p:nvSpPr>
          <p:cNvPr id="9" name="副标题 8"/>
          <p:cNvSpPr>
            <a:spLocks noGrp="1"/>
          </p:cNvSpPr>
          <p:nvPr>
            <p:ph type="subTitle" idx="1"/>
          </p:nvPr>
        </p:nvSpPr>
        <p:spPr>
          <a:xfrm>
            <a:off x="2555776" y="5805264"/>
            <a:ext cx="6400800" cy="577774"/>
          </a:xfrm>
        </p:spPr>
        <p:txBody>
          <a:bodyPr>
            <a:normAutofit/>
          </a:bodyPr>
          <a:lstStyle/>
          <a:p>
            <a:pPr algn="r"/>
            <a:r>
              <a:rPr lang="zh-CN" altLang="en-US" sz="2000" b="1" dirty="0" smtClean="0"/>
              <a:t>沈阳远大科技园有限公司</a:t>
            </a:r>
            <a:endParaRPr lang="zh-CN" alt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招才引智说明</a:t>
            </a:r>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内容占位符 4"/>
          <p:cNvSpPr txBox="1">
            <a:spLocks noGrp="1"/>
          </p:cNvSpPr>
          <p:nvPr>
            <p:ph idx="1"/>
          </p:nvPr>
        </p:nvSpPr>
        <p:spPr>
          <a:xfrm>
            <a:off x="467544" y="2708920"/>
            <a:ext cx="4248472" cy="3948773"/>
          </a:xfrm>
          <a:prstGeom prst="rect">
            <a:avLst/>
          </a:prstGeom>
          <a:noFill/>
        </p:spPr>
        <p:txBody>
          <a:bodyPr wrap="square" rtlCol="0">
            <a:spAutoFit/>
          </a:bodyPr>
          <a:lstStyle/>
          <a:p>
            <a:pPr>
              <a:lnSpc>
                <a:spcPct val="150000"/>
              </a:lnSpc>
              <a:buNone/>
            </a:pPr>
            <a:r>
              <a:rPr lang="zh-CN" altLang="en-US" sz="1400" dirty="0" smtClean="0">
                <a:latin typeface="+mn-ea"/>
              </a:rPr>
              <a:t>远大的优势：</a:t>
            </a:r>
            <a:endParaRPr lang="en-US" altLang="zh-CN" sz="1400" dirty="0" smtClean="0">
              <a:latin typeface="+mn-ea"/>
            </a:endParaRPr>
          </a:p>
          <a:p>
            <a:pPr>
              <a:lnSpc>
                <a:spcPct val="150000"/>
              </a:lnSpc>
              <a:buNone/>
            </a:pPr>
            <a:r>
              <a:rPr lang="en-US" altLang="zh-CN" sz="1400" b="0" dirty="0" smtClean="0">
                <a:latin typeface="+mn-ea"/>
              </a:rPr>
              <a:t>1</a:t>
            </a:r>
            <a:r>
              <a:rPr lang="zh-CN" altLang="en-US" sz="1400" b="0" dirty="0" smtClean="0">
                <a:latin typeface="+mn-ea"/>
              </a:rPr>
              <a:t>、 依托两</a:t>
            </a:r>
            <a:r>
              <a:rPr lang="zh-CN" altLang="en-US" sz="1400" b="0" dirty="0" smtClean="0">
                <a:latin typeface="+mn-ea"/>
              </a:rPr>
              <a:t>大上市公司，有很好的融资能力；</a:t>
            </a:r>
            <a:endParaRPr lang="en-US" altLang="zh-CN" sz="1400" b="0" dirty="0" smtClean="0">
              <a:latin typeface="+mn-ea"/>
            </a:endParaRPr>
          </a:p>
          <a:p>
            <a:pPr>
              <a:lnSpc>
                <a:spcPct val="150000"/>
              </a:lnSpc>
              <a:buNone/>
            </a:pPr>
            <a:r>
              <a:rPr lang="en-US" altLang="zh-CN" sz="1400" b="0" dirty="0" smtClean="0">
                <a:latin typeface="+mn-ea"/>
              </a:rPr>
              <a:t>2</a:t>
            </a:r>
            <a:r>
              <a:rPr lang="zh-CN" altLang="en-US" sz="1400" b="0" dirty="0" smtClean="0">
                <a:latin typeface="+mn-ea"/>
              </a:rPr>
              <a:t>、 远大</a:t>
            </a:r>
            <a:r>
              <a:rPr lang="zh-CN" altLang="en-US" sz="1400" b="0" dirty="0" smtClean="0">
                <a:latin typeface="+mn-ea"/>
              </a:rPr>
              <a:t>集团</a:t>
            </a:r>
            <a:r>
              <a:rPr lang="zh-CN" altLang="en-US" sz="1400" b="0" dirty="0" smtClean="0">
                <a:latin typeface="+mn-ea"/>
              </a:rPr>
              <a:t>在全国及全球</a:t>
            </a:r>
            <a:r>
              <a:rPr lang="zh-CN" altLang="en-US" sz="1400" b="0" dirty="0" smtClean="0">
                <a:latin typeface="+mn-ea"/>
              </a:rPr>
              <a:t>的营销网络布局可以提供可靠的销售网络；</a:t>
            </a:r>
            <a:endParaRPr lang="en-US" altLang="zh-CN" sz="1400" b="0" dirty="0" smtClean="0">
              <a:latin typeface="+mn-ea"/>
            </a:endParaRPr>
          </a:p>
          <a:p>
            <a:pPr>
              <a:lnSpc>
                <a:spcPct val="150000"/>
              </a:lnSpc>
              <a:buNone/>
            </a:pPr>
            <a:r>
              <a:rPr lang="en-US" altLang="zh-CN" sz="1400" b="0" dirty="0" smtClean="0">
                <a:latin typeface="+mn-ea"/>
              </a:rPr>
              <a:t>3</a:t>
            </a:r>
            <a:r>
              <a:rPr lang="zh-CN" altLang="en-US" sz="1400" b="0" dirty="0" smtClean="0">
                <a:latin typeface="+mn-ea"/>
              </a:rPr>
              <a:t>、 部分</a:t>
            </a:r>
            <a:r>
              <a:rPr lang="zh-CN" altLang="en-US" sz="1400" b="0" dirty="0" smtClean="0">
                <a:latin typeface="+mn-ea"/>
              </a:rPr>
              <a:t>科研成果可以直接获得远大集团各产业板块的吸收合并或项目投资；</a:t>
            </a:r>
            <a:endParaRPr lang="en-US" altLang="zh-CN" sz="1400" b="0" dirty="0" smtClean="0">
              <a:latin typeface="+mn-ea"/>
            </a:endParaRPr>
          </a:p>
          <a:p>
            <a:pPr>
              <a:lnSpc>
                <a:spcPct val="150000"/>
              </a:lnSpc>
              <a:buNone/>
            </a:pPr>
            <a:r>
              <a:rPr lang="en-US" altLang="zh-CN" sz="1400" b="0" dirty="0" smtClean="0">
                <a:latin typeface="+mn-ea"/>
              </a:rPr>
              <a:t>4</a:t>
            </a:r>
            <a:r>
              <a:rPr lang="zh-CN" altLang="en-US" sz="1400" b="0" dirty="0" smtClean="0">
                <a:latin typeface="+mn-ea"/>
              </a:rPr>
              <a:t>、 优秀</a:t>
            </a:r>
            <a:r>
              <a:rPr lang="zh-CN" altLang="en-US" sz="1400" b="0" dirty="0" smtClean="0">
                <a:latin typeface="+mn-ea"/>
              </a:rPr>
              <a:t>民营企业管理灵活，开放；</a:t>
            </a:r>
            <a:endParaRPr lang="en-US" altLang="zh-CN" sz="1400" b="0" dirty="0" smtClean="0">
              <a:latin typeface="+mn-ea"/>
            </a:endParaRPr>
          </a:p>
          <a:p>
            <a:pPr>
              <a:lnSpc>
                <a:spcPct val="150000"/>
              </a:lnSpc>
              <a:buNone/>
            </a:pPr>
            <a:r>
              <a:rPr lang="en-US" altLang="zh-CN" sz="1400" b="0" dirty="0" smtClean="0">
                <a:latin typeface="+mn-ea"/>
              </a:rPr>
              <a:t>5</a:t>
            </a:r>
            <a:r>
              <a:rPr lang="zh-CN" altLang="en-US" sz="1400" b="0" dirty="0" smtClean="0">
                <a:latin typeface="+mn-ea"/>
              </a:rPr>
              <a:t>、 落地</a:t>
            </a:r>
            <a:r>
              <a:rPr lang="zh-CN" altLang="en-US" sz="1400" b="0" dirty="0" smtClean="0">
                <a:latin typeface="+mn-ea"/>
              </a:rPr>
              <a:t>项目可直接享受开发区政府的各种扶持资金以及高新项目的政府补贴等。</a:t>
            </a:r>
            <a:endParaRPr lang="en-US" altLang="zh-CN" sz="1400" b="0" dirty="0" smtClean="0">
              <a:latin typeface="+mn-ea"/>
            </a:endParaRPr>
          </a:p>
          <a:p>
            <a:pPr>
              <a:lnSpc>
                <a:spcPct val="150000"/>
              </a:lnSpc>
              <a:buNone/>
            </a:pPr>
            <a:endParaRPr lang="en-US" altLang="zh-CN" sz="1400" b="0" dirty="0" smtClean="0">
              <a:latin typeface="+mn-ea"/>
            </a:endParaRPr>
          </a:p>
          <a:p>
            <a:pPr>
              <a:lnSpc>
                <a:spcPct val="150000"/>
              </a:lnSpc>
            </a:pPr>
            <a:endParaRPr lang="zh-CN" altLang="en-US" sz="1400" b="0" dirty="0">
              <a:latin typeface="+mn-ea"/>
            </a:endParaRPr>
          </a:p>
        </p:txBody>
      </p:sp>
      <p:sp>
        <p:nvSpPr>
          <p:cNvPr id="13" name="TextBox 12"/>
          <p:cNvSpPr txBox="1"/>
          <p:nvPr/>
        </p:nvSpPr>
        <p:spPr>
          <a:xfrm>
            <a:off x="467544" y="924283"/>
            <a:ext cx="4248472" cy="1671291"/>
          </a:xfrm>
          <a:prstGeom prst="rect">
            <a:avLst/>
          </a:prstGeom>
          <a:noFill/>
        </p:spPr>
        <p:txBody>
          <a:bodyPr wrap="square" rtlCol="0">
            <a:spAutoFit/>
          </a:bodyPr>
          <a:lstStyle/>
          <a:p>
            <a:pPr>
              <a:lnSpc>
                <a:spcPct val="150000"/>
              </a:lnSpc>
            </a:pPr>
            <a:r>
              <a:rPr lang="zh-CN" altLang="en-US" sz="1400" dirty="0" smtClean="0"/>
              <a:t>         沈阳远大科技园有限公司，依托远大集团两家上市公司，以企业为主体，引进国内外优秀人才和先进技术，孵化创业项目并将成果进行商业性转化，投资并扶持初创企业，为广大市场用户提供先进的产品和服务。</a:t>
            </a:r>
            <a:endParaRPr lang="zh-CN" altLang="en-US" sz="1400" dirty="0"/>
          </a:p>
        </p:txBody>
      </p:sp>
      <p:sp>
        <p:nvSpPr>
          <p:cNvPr id="14" name="TextBox 13"/>
          <p:cNvSpPr txBox="1"/>
          <p:nvPr/>
        </p:nvSpPr>
        <p:spPr>
          <a:xfrm>
            <a:off x="5652120" y="934098"/>
            <a:ext cx="2404826" cy="3286990"/>
          </a:xfrm>
          <a:prstGeom prst="rect">
            <a:avLst/>
          </a:prstGeom>
          <a:noFill/>
        </p:spPr>
        <p:txBody>
          <a:bodyPr wrap="none" rtlCol="0">
            <a:spAutoFit/>
          </a:bodyPr>
          <a:lstStyle/>
          <a:p>
            <a:pPr>
              <a:lnSpc>
                <a:spcPct val="125000"/>
              </a:lnSpc>
            </a:pPr>
            <a:r>
              <a:rPr lang="zh-CN" altLang="en-US" sz="1400" b="1" dirty="0" smtClean="0">
                <a:latin typeface="+mn-ea"/>
              </a:rPr>
              <a:t>提供服务：</a:t>
            </a:r>
            <a:endParaRPr lang="en-US" altLang="zh-CN" sz="1400" b="1" dirty="0" smtClean="0">
              <a:latin typeface="+mn-ea"/>
            </a:endParaRPr>
          </a:p>
          <a:p>
            <a:pPr>
              <a:lnSpc>
                <a:spcPct val="125000"/>
              </a:lnSpc>
            </a:pPr>
            <a:r>
              <a:rPr lang="zh-CN" altLang="en-US" sz="1400" dirty="0" smtClean="0">
                <a:latin typeface="+mn-ea"/>
              </a:rPr>
              <a:t>全方位资金支持支持体系</a:t>
            </a:r>
            <a:endParaRPr lang="en-US" altLang="zh-CN" sz="1400" dirty="0" smtClean="0">
              <a:latin typeface="+mn-ea"/>
            </a:endParaRPr>
          </a:p>
          <a:p>
            <a:pPr lvl="1">
              <a:lnSpc>
                <a:spcPct val="125000"/>
              </a:lnSpc>
              <a:buFont typeface="Wingdings" pitchFamily="2" charset="2"/>
              <a:buChar char="Ø"/>
            </a:pPr>
            <a:r>
              <a:rPr lang="zh-CN" altLang="en-US" sz="1400" dirty="0" smtClean="0">
                <a:latin typeface="+mn-ea"/>
              </a:rPr>
              <a:t>风险投资</a:t>
            </a:r>
            <a:endParaRPr lang="en-US" altLang="zh-CN" sz="1400" dirty="0" smtClean="0">
              <a:latin typeface="+mn-ea"/>
            </a:endParaRPr>
          </a:p>
          <a:p>
            <a:pPr lvl="1">
              <a:lnSpc>
                <a:spcPct val="125000"/>
              </a:lnSpc>
              <a:buFont typeface="Wingdings" pitchFamily="2" charset="2"/>
              <a:buChar char="Ø"/>
            </a:pPr>
            <a:r>
              <a:rPr lang="zh-CN" altLang="en-US" sz="1400" dirty="0" smtClean="0">
                <a:latin typeface="+mn-ea"/>
              </a:rPr>
              <a:t>股权投资</a:t>
            </a:r>
            <a:endParaRPr lang="en-US" altLang="zh-CN" sz="1400" dirty="0" smtClean="0">
              <a:latin typeface="+mn-ea"/>
            </a:endParaRPr>
          </a:p>
          <a:p>
            <a:pPr lvl="1">
              <a:lnSpc>
                <a:spcPct val="125000"/>
              </a:lnSpc>
              <a:buFont typeface="Wingdings" pitchFamily="2" charset="2"/>
              <a:buChar char="Ø"/>
            </a:pPr>
            <a:r>
              <a:rPr lang="zh-CN" altLang="en-US" sz="1400" dirty="0" smtClean="0">
                <a:latin typeface="+mn-ea"/>
              </a:rPr>
              <a:t>债券投资</a:t>
            </a:r>
            <a:endParaRPr lang="en-US" altLang="zh-CN" sz="1400" dirty="0" smtClean="0">
              <a:latin typeface="+mn-ea"/>
            </a:endParaRPr>
          </a:p>
          <a:p>
            <a:pPr>
              <a:lnSpc>
                <a:spcPct val="125000"/>
              </a:lnSpc>
            </a:pPr>
            <a:r>
              <a:rPr lang="zh-CN" altLang="en-US" sz="1400" dirty="0" smtClean="0">
                <a:latin typeface="+mn-ea"/>
              </a:rPr>
              <a:t>提供办公、加工、试验场地</a:t>
            </a:r>
          </a:p>
          <a:p>
            <a:pPr lvl="1">
              <a:lnSpc>
                <a:spcPct val="125000"/>
              </a:lnSpc>
              <a:buFont typeface="Wingdings" pitchFamily="2" charset="2"/>
              <a:buChar char="Ø"/>
            </a:pPr>
            <a:r>
              <a:rPr lang="zh-CN" altLang="en-US" sz="1400" dirty="0" smtClean="0">
                <a:latin typeface="+mn-ea"/>
              </a:rPr>
              <a:t>经营、财务管理咨询</a:t>
            </a:r>
          </a:p>
          <a:p>
            <a:pPr lvl="1">
              <a:lnSpc>
                <a:spcPct val="125000"/>
              </a:lnSpc>
              <a:buFont typeface="Wingdings" pitchFamily="2" charset="2"/>
              <a:buChar char="Ø"/>
            </a:pPr>
            <a:r>
              <a:rPr lang="zh-CN" altLang="en-US" sz="1400" dirty="0" smtClean="0">
                <a:latin typeface="+mn-ea"/>
              </a:rPr>
              <a:t>申报专利与资质</a:t>
            </a:r>
          </a:p>
          <a:p>
            <a:pPr lvl="1">
              <a:lnSpc>
                <a:spcPct val="125000"/>
              </a:lnSpc>
              <a:buFont typeface="Wingdings" pitchFamily="2" charset="2"/>
              <a:buChar char="Ø"/>
            </a:pPr>
            <a:r>
              <a:rPr lang="zh-CN" altLang="en-US" sz="1400" dirty="0" smtClean="0">
                <a:latin typeface="+mn-ea"/>
              </a:rPr>
              <a:t>产品市场拓展</a:t>
            </a:r>
          </a:p>
          <a:p>
            <a:pPr lvl="1">
              <a:lnSpc>
                <a:spcPct val="125000"/>
              </a:lnSpc>
              <a:buFont typeface="Wingdings" pitchFamily="2" charset="2"/>
              <a:buChar char="Ø"/>
            </a:pPr>
            <a:r>
              <a:rPr lang="zh-CN" altLang="en-US" sz="1400" dirty="0" smtClean="0">
                <a:latin typeface="+mn-ea"/>
              </a:rPr>
              <a:t>宣传与推广</a:t>
            </a:r>
            <a:endParaRPr lang="en-US" altLang="zh-CN" sz="1400" dirty="0" smtClean="0">
              <a:latin typeface="+mn-ea"/>
            </a:endParaRPr>
          </a:p>
          <a:p>
            <a:pPr>
              <a:lnSpc>
                <a:spcPct val="125000"/>
              </a:lnSpc>
            </a:pPr>
            <a:endParaRPr lang="en-US" altLang="zh-CN" sz="1400" dirty="0" smtClean="0">
              <a:latin typeface="+mn-ea"/>
            </a:endParaRPr>
          </a:p>
          <a:p>
            <a:pPr>
              <a:lnSpc>
                <a:spcPct val="125000"/>
              </a:lnSpc>
            </a:pPr>
            <a:endParaRPr lang="zh-CN" altLang="en-US" sz="1400" dirty="0">
              <a:latin typeface="+mn-ea"/>
            </a:endParaRPr>
          </a:p>
        </p:txBody>
      </p:sp>
      <p:pic>
        <p:nvPicPr>
          <p:cNvPr id="2052" name="Picture 4" descr="https://timgsa.baidu.com/timg?image&amp;quality=80&amp;size=b9999_10000&amp;sec=1490609292394&amp;di=8b17e4fa2ee057828e78e7164646e745&amp;imgtype=0&amp;src=http%3A%2F%2Fimg01.taopic.com%2F141123%2F240402-1411230JI651.jpg"/>
          <p:cNvPicPr>
            <a:picLocks noChangeAspect="1" noChangeArrowheads="1"/>
          </p:cNvPicPr>
          <p:nvPr/>
        </p:nvPicPr>
        <p:blipFill>
          <a:blip r:embed="rId2" cstate="print"/>
          <a:srcRect/>
          <a:stretch>
            <a:fillRect/>
          </a:stretch>
        </p:blipFill>
        <p:spPr bwMode="auto">
          <a:xfrm>
            <a:off x="5364088" y="3933056"/>
            <a:ext cx="3091208" cy="21669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email"/>
          <a:srcRect/>
          <a:stretch>
            <a:fillRect/>
          </a:stretch>
        </p:blipFill>
        <p:spPr bwMode="auto">
          <a:xfrm>
            <a:off x="440692" y="953875"/>
            <a:ext cx="8279029" cy="4824537"/>
          </a:xfrm>
          <a:prstGeom prst="rect">
            <a:avLst/>
          </a:prstGeom>
          <a:noFill/>
          <a:ln w="9525">
            <a:noFill/>
            <a:miter lim="800000"/>
            <a:headEnd/>
            <a:tailEnd/>
          </a:ln>
        </p:spPr>
      </p:pic>
      <p:sp>
        <p:nvSpPr>
          <p:cNvPr id="19" name="TextBox 18"/>
          <p:cNvSpPr txBox="1"/>
          <p:nvPr/>
        </p:nvSpPr>
        <p:spPr>
          <a:xfrm>
            <a:off x="395536" y="188640"/>
            <a:ext cx="2646878" cy="584775"/>
          </a:xfrm>
          <a:prstGeom prst="rect">
            <a:avLst/>
          </a:prstGeom>
          <a:noFill/>
        </p:spPr>
        <p:txBody>
          <a:bodyPr wrap="none" rtlCol="0">
            <a:spAutoFit/>
          </a:bodyPr>
          <a:lstStyle/>
          <a:p>
            <a:r>
              <a:rPr lang="zh-CN" altLang="en-US" sz="3200" b="1" dirty="0" smtClean="0"/>
              <a:t>远大欢迎您！</a:t>
            </a:r>
            <a:endParaRPr lang="zh-CN" altLang="en-US" sz="3200" b="1" dirty="0"/>
          </a:p>
        </p:txBody>
      </p:sp>
      <p:sp>
        <p:nvSpPr>
          <p:cNvPr id="20" name="矩形 19"/>
          <p:cNvSpPr/>
          <p:nvPr/>
        </p:nvSpPr>
        <p:spPr>
          <a:xfrm>
            <a:off x="4248472" y="5949280"/>
            <a:ext cx="4572000" cy="276999"/>
          </a:xfrm>
          <a:prstGeom prst="rect">
            <a:avLst/>
          </a:prstGeom>
        </p:spPr>
        <p:txBody>
          <a:bodyPr>
            <a:spAutoFit/>
          </a:bodyPr>
          <a:lstStyle/>
          <a:p>
            <a:pPr algn="r"/>
            <a:r>
              <a:rPr lang="ja-JP" altLang="en-US" sz="1200" dirty="0" smtClean="0">
                <a:solidFill>
                  <a:prstClr val="black"/>
                </a:solidFill>
              </a:rPr>
              <a:t> </a:t>
            </a:r>
            <a:r>
              <a:rPr lang="zh-CN" altLang="en-US" sz="1200" dirty="0" smtClean="0">
                <a:solidFill>
                  <a:prstClr val="black"/>
                </a:solidFill>
              </a:rPr>
              <a:t>地址</a:t>
            </a:r>
            <a:r>
              <a:rPr lang="ja-JP" altLang="en-US" sz="1200" dirty="0" smtClean="0">
                <a:solidFill>
                  <a:prstClr val="black"/>
                </a:solidFill>
              </a:rPr>
              <a:t>：</a:t>
            </a:r>
            <a:r>
              <a:rPr lang="zh-CN" altLang="en-US" sz="1200" dirty="0" smtClean="0">
                <a:solidFill>
                  <a:prstClr val="black"/>
                </a:solidFill>
              </a:rPr>
              <a:t>辽宁省沈阳市经济开发区十六号街</a:t>
            </a:r>
            <a:r>
              <a:rPr lang="en-US" altLang="zh-CN" sz="1200" dirty="0" smtClean="0">
                <a:solidFill>
                  <a:prstClr val="black"/>
                </a:solidFill>
              </a:rPr>
              <a:t>27</a:t>
            </a:r>
            <a:r>
              <a:rPr lang="zh-CN" altLang="en-US" sz="1200" dirty="0" smtClean="0">
                <a:solidFill>
                  <a:prstClr val="black"/>
                </a:solidFill>
              </a:rPr>
              <a:t>号</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zh-CN" altLang="en-US" dirty="0" smtClean="0"/>
              <a:t>远大集团介绍</a:t>
            </a:r>
            <a:endParaRPr lang="zh-CN" altLang="en-US" dirty="0"/>
          </a:p>
        </p:txBody>
      </p:sp>
      <p:sp>
        <p:nvSpPr>
          <p:cNvPr id="14" name="矩形 47"/>
          <p:cNvSpPr>
            <a:spLocks noChangeArrowheads="1"/>
          </p:cNvSpPr>
          <p:nvPr/>
        </p:nvSpPr>
        <p:spPr bwMode="auto">
          <a:xfrm>
            <a:off x="1043608" y="4149080"/>
            <a:ext cx="3028950" cy="338554"/>
          </a:xfrm>
          <a:prstGeom prst="rect">
            <a:avLst/>
          </a:prstGeom>
          <a:noFill/>
          <a:ln w="9525">
            <a:noFill/>
            <a:miter lim="800000"/>
            <a:headEnd/>
            <a:tailEnd/>
          </a:ln>
        </p:spPr>
        <p:txBody>
          <a:bodyPr>
            <a:spAutoFit/>
          </a:bodyPr>
          <a:lstStyle/>
          <a:p>
            <a:pPr eaLnBrk="1" hangingPunct="1">
              <a:buFont typeface="Wingdings" pitchFamily="2" charset="2"/>
              <a:buChar char="Ø"/>
            </a:pPr>
            <a:r>
              <a:rPr lang="zh-CN" altLang="en-US" sz="1600" b="1" dirty="0" smtClean="0">
                <a:latin typeface="+mn-ea"/>
              </a:rPr>
              <a:t>习近平主席视察远大</a:t>
            </a:r>
            <a:endParaRPr lang="zh-CN" altLang="en-US" sz="1600" b="1" dirty="0">
              <a:latin typeface="+mn-ea"/>
            </a:endParaRPr>
          </a:p>
        </p:txBody>
      </p:sp>
      <p:sp>
        <p:nvSpPr>
          <p:cNvPr id="20" name="矩形 48"/>
          <p:cNvSpPr>
            <a:spLocks noChangeArrowheads="1"/>
          </p:cNvSpPr>
          <p:nvPr/>
        </p:nvSpPr>
        <p:spPr bwMode="auto">
          <a:xfrm>
            <a:off x="5004048" y="4149080"/>
            <a:ext cx="3168650" cy="338554"/>
          </a:xfrm>
          <a:prstGeom prst="rect">
            <a:avLst/>
          </a:prstGeom>
          <a:noFill/>
          <a:ln w="9525">
            <a:noFill/>
            <a:miter lim="800000"/>
            <a:headEnd/>
            <a:tailEnd/>
          </a:ln>
        </p:spPr>
        <p:txBody>
          <a:bodyPr>
            <a:spAutoFit/>
          </a:bodyPr>
          <a:lstStyle/>
          <a:p>
            <a:pPr eaLnBrk="1" hangingPunct="1">
              <a:buFont typeface="Wingdings" pitchFamily="2" charset="2"/>
              <a:buChar char="Ø"/>
            </a:pPr>
            <a:r>
              <a:rPr lang="zh-CN" altLang="en-US" sz="1600" b="1" dirty="0" smtClean="0">
                <a:latin typeface="+mn-ea"/>
              </a:rPr>
              <a:t>李克强总理视察远大</a:t>
            </a:r>
            <a:endParaRPr lang="zh-CN" altLang="en-US" sz="1600" b="1" dirty="0">
              <a:latin typeface="+mn-ea"/>
            </a:endParaRPr>
          </a:p>
        </p:txBody>
      </p:sp>
      <p:sp>
        <p:nvSpPr>
          <p:cNvPr id="21" name="文本框 3"/>
          <p:cNvSpPr txBox="1">
            <a:spLocks noChangeArrowheads="1"/>
          </p:cNvSpPr>
          <p:nvPr/>
        </p:nvSpPr>
        <p:spPr bwMode="auto">
          <a:xfrm>
            <a:off x="755576" y="4581128"/>
            <a:ext cx="3673475" cy="992579"/>
          </a:xfrm>
          <a:prstGeom prst="rect">
            <a:avLst/>
          </a:prstGeom>
          <a:noFill/>
          <a:ln w="9525">
            <a:noFill/>
            <a:miter lim="800000"/>
            <a:headEnd/>
            <a:tailEnd/>
          </a:ln>
        </p:spPr>
        <p:txBody>
          <a:bodyPr>
            <a:spAutoFit/>
          </a:bodyPr>
          <a:lstStyle/>
          <a:p>
            <a:pPr>
              <a:lnSpc>
                <a:spcPct val="150000"/>
              </a:lnSpc>
            </a:pPr>
            <a:r>
              <a:rPr lang="en-US" altLang="ja-JP" sz="1300" dirty="0" smtClean="0">
                <a:latin typeface="宋体" pitchFamily="2" charset="-122"/>
                <a:ea typeface="宋体" pitchFamily="2" charset="-122"/>
              </a:rPr>
              <a:t>2013</a:t>
            </a:r>
            <a:r>
              <a:rPr lang="ja-JP" altLang="en-US" sz="1300" dirty="0" smtClean="0">
                <a:latin typeface="宋体" pitchFamily="2" charset="-122"/>
                <a:ea typeface="宋体" pitchFamily="2" charset="-122"/>
              </a:rPr>
              <a:t>年</a:t>
            </a:r>
            <a:r>
              <a:rPr lang="en-US" altLang="ja-JP" sz="1300" dirty="0" smtClean="0">
                <a:latin typeface="宋体" pitchFamily="2" charset="-122"/>
                <a:ea typeface="宋体" pitchFamily="2" charset="-122"/>
              </a:rPr>
              <a:t>8</a:t>
            </a:r>
            <a:r>
              <a:rPr lang="ja-JP" altLang="en-US" sz="1300" dirty="0" smtClean="0">
                <a:latin typeface="宋体" pitchFamily="2" charset="-122"/>
                <a:ea typeface="宋体" pitchFamily="2" charset="-122"/>
              </a:rPr>
              <a:t>月</a:t>
            </a:r>
            <a:r>
              <a:rPr lang="en-US" altLang="ja-JP" sz="1300" dirty="0" smtClean="0">
                <a:latin typeface="宋体" pitchFamily="2" charset="-122"/>
                <a:ea typeface="宋体" pitchFamily="2" charset="-122"/>
              </a:rPr>
              <a:t>30</a:t>
            </a:r>
            <a:r>
              <a:rPr lang="ja-JP" altLang="en-US" sz="1300" dirty="0" smtClean="0">
                <a:latin typeface="宋体" pitchFamily="2" charset="-122"/>
                <a:ea typeface="宋体" pitchFamily="2" charset="-122"/>
              </a:rPr>
              <a:t>日</a:t>
            </a:r>
            <a:r>
              <a:rPr lang="zh-CN" altLang="en-US" sz="1300" dirty="0" smtClean="0">
                <a:latin typeface="宋体" pitchFamily="2" charset="-122"/>
                <a:ea typeface="宋体" pitchFamily="2" charset="-122"/>
              </a:rPr>
              <a:t>，中央总书记、国家主席习近平来远大科技园视察，为远大留言：</a:t>
            </a:r>
            <a:endParaRPr lang="en-US" altLang="zh-CN" sz="1300" dirty="0" smtClean="0">
              <a:latin typeface="宋体" pitchFamily="2" charset="-122"/>
              <a:ea typeface="宋体" pitchFamily="2" charset="-122"/>
            </a:endParaRPr>
          </a:p>
          <a:p>
            <a:pPr>
              <a:lnSpc>
                <a:spcPct val="150000"/>
              </a:lnSpc>
            </a:pPr>
            <a:r>
              <a:rPr lang="ja-JP" altLang="en-US" sz="1300" dirty="0" smtClean="0">
                <a:latin typeface="宋体" pitchFamily="2" charset="-122"/>
                <a:ea typeface="宋体" pitchFamily="2" charset="-122"/>
              </a:rPr>
              <a:t>「</a:t>
            </a:r>
            <a:r>
              <a:rPr lang="zh-CN" altLang="en-US" sz="1300" dirty="0" smtClean="0">
                <a:latin typeface="宋体" pitchFamily="2" charset="-122"/>
                <a:ea typeface="宋体" pitchFamily="2" charset="-122"/>
              </a:rPr>
              <a:t>以全球眼光，实现远大的中国梦</a:t>
            </a:r>
            <a:r>
              <a:rPr lang="ja-JP" altLang="en-US" sz="1300" dirty="0" smtClean="0">
                <a:latin typeface="宋体" pitchFamily="2" charset="-122"/>
                <a:ea typeface="宋体" pitchFamily="2" charset="-122"/>
              </a:rPr>
              <a:t>」</a:t>
            </a:r>
            <a:endParaRPr lang="zh-CN" altLang="en-US" sz="1300" dirty="0">
              <a:latin typeface="宋体" pitchFamily="2" charset="-122"/>
              <a:ea typeface="宋体" pitchFamily="2" charset="-122"/>
            </a:endParaRPr>
          </a:p>
        </p:txBody>
      </p:sp>
      <p:sp>
        <p:nvSpPr>
          <p:cNvPr id="22" name="文本框 4"/>
          <p:cNvSpPr txBox="1">
            <a:spLocks noChangeArrowheads="1"/>
          </p:cNvSpPr>
          <p:nvPr/>
        </p:nvSpPr>
        <p:spPr bwMode="auto">
          <a:xfrm>
            <a:off x="4914131" y="4563705"/>
            <a:ext cx="3671888" cy="945708"/>
          </a:xfrm>
          <a:prstGeom prst="rect">
            <a:avLst/>
          </a:prstGeom>
          <a:noFill/>
          <a:ln w="9525">
            <a:noFill/>
            <a:miter lim="800000"/>
            <a:headEnd/>
            <a:tailEnd/>
          </a:ln>
        </p:spPr>
        <p:txBody>
          <a:bodyPr>
            <a:spAutoFit/>
          </a:bodyPr>
          <a:lstStyle/>
          <a:p>
            <a:pPr>
              <a:lnSpc>
                <a:spcPct val="150000"/>
              </a:lnSpc>
            </a:pPr>
            <a:r>
              <a:rPr lang="en-US" altLang="ja-JP" sz="1300" dirty="0" smtClean="0">
                <a:latin typeface="宋体" pitchFamily="2" charset="-122"/>
                <a:ea typeface="宋体" pitchFamily="2" charset="-122"/>
              </a:rPr>
              <a:t>2014</a:t>
            </a:r>
            <a:r>
              <a:rPr lang="ja-JP" altLang="en-US" sz="1300" dirty="0" smtClean="0">
                <a:latin typeface="宋体" pitchFamily="2" charset="-122"/>
                <a:ea typeface="宋体" pitchFamily="2" charset="-122"/>
              </a:rPr>
              <a:t>年</a:t>
            </a:r>
            <a:r>
              <a:rPr lang="en-US" altLang="ja-JP" sz="1300" dirty="0" smtClean="0">
                <a:latin typeface="宋体" pitchFamily="2" charset="-122"/>
                <a:ea typeface="宋体" pitchFamily="2" charset="-122"/>
              </a:rPr>
              <a:t>3</a:t>
            </a:r>
            <a:r>
              <a:rPr lang="ja-JP" altLang="en-US" sz="1300" dirty="0" smtClean="0">
                <a:latin typeface="宋体" pitchFamily="2" charset="-122"/>
                <a:ea typeface="宋体" pitchFamily="2" charset="-122"/>
              </a:rPr>
              <a:t>月</a:t>
            </a:r>
            <a:r>
              <a:rPr lang="en-US" altLang="ja-JP" sz="1300" dirty="0" smtClean="0">
                <a:latin typeface="宋体" pitchFamily="2" charset="-122"/>
                <a:ea typeface="宋体" pitchFamily="2" charset="-122"/>
              </a:rPr>
              <a:t>26</a:t>
            </a:r>
            <a:r>
              <a:rPr lang="ja-JP" altLang="en-US" sz="1300" dirty="0" smtClean="0">
                <a:latin typeface="宋体" pitchFamily="2" charset="-122"/>
                <a:ea typeface="宋体" pitchFamily="2" charset="-122"/>
              </a:rPr>
              <a:t>日</a:t>
            </a:r>
            <a:r>
              <a:rPr lang="zh-CN" altLang="en-US" sz="1300" dirty="0" smtClean="0">
                <a:latin typeface="宋体" pitchFamily="2" charset="-122"/>
                <a:ea typeface="宋体" pitchFamily="2" charset="-122"/>
              </a:rPr>
              <a:t>，中央政治局委员，国务院总理李克强来远大科技园视察，为远大留言：</a:t>
            </a:r>
            <a:endParaRPr lang="en-US" altLang="ja-JP" sz="1300" dirty="0" smtClean="0">
              <a:latin typeface="宋体" pitchFamily="2" charset="-122"/>
              <a:ea typeface="宋体" pitchFamily="2" charset="-122"/>
            </a:endParaRPr>
          </a:p>
          <a:p>
            <a:pPr>
              <a:lnSpc>
                <a:spcPct val="150000"/>
              </a:lnSpc>
            </a:pPr>
            <a:r>
              <a:rPr lang="ja-JP" altLang="en-US" sz="1300" dirty="0" smtClean="0">
                <a:latin typeface="宋体" pitchFamily="2" charset="-122"/>
                <a:ea typeface="宋体" pitchFamily="2" charset="-122"/>
              </a:rPr>
              <a:t>「</a:t>
            </a:r>
            <a:r>
              <a:rPr lang="zh-CN" altLang="en-US" sz="1300" dirty="0" smtClean="0">
                <a:latin typeface="宋体" pitchFamily="2" charset="-122"/>
                <a:ea typeface="宋体" pitchFamily="2" charset="-122"/>
              </a:rPr>
              <a:t>飞的更远，做的更大</a:t>
            </a:r>
            <a:r>
              <a:rPr lang="ja-JP" altLang="en-US" sz="1300" dirty="0" smtClean="0">
                <a:latin typeface="宋体" pitchFamily="2" charset="-122"/>
                <a:ea typeface="宋体" pitchFamily="2" charset="-122"/>
              </a:rPr>
              <a:t>」</a:t>
            </a:r>
            <a:endParaRPr lang="zh-CN" altLang="en-US" sz="1300" dirty="0">
              <a:latin typeface="宋体" pitchFamily="2" charset="-122"/>
              <a:ea typeface="宋体" pitchFamily="2" charset="-122"/>
            </a:endParaRPr>
          </a:p>
        </p:txBody>
      </p:sp>
      <p:pic>
        <p:nvPicPr>
          <p:cNvPr id="23" name="Picture 2"/>
          <p:cNvPicPr>
            <a:picLocks noChangeAspect="1" noChangeArrowheads="1"/>
          </p:cNvPicPr>
          <p:nvPr/>
        </p:nvPicPr>
        <p:blipFill>
          <a:blip r:embed="rId2" cstate="print"/>
          <a:srcRect/>
          <a:stretch>
            <a:fillRect/>
          </a:stretch>
        </p:blipFill>
        <p:spPr bwMode="auto">
          <a:xfrm>
            <a:off x="823191" y="1412776"/>
            <a:ext cx="3532785" cy="2520000"/>
          </a:xfrm>
          <a:prstGeom prst="rect">
            <a:avLst/>
          </a:prstGeom>
          <a:noFill/>
          <a:ln w="9525">
            <a:noFill/>
            <a:miter lim="800000"/>
            <a:headEnd/>
            <a:tailEnd/>
          </a:ln>
        </p:spPr>
      </p:pic>
      <p:pic>
        <p:nvPicPr>
          <p:cNvPr id="24" name="Picture 3"/>
          <p:cNvPicPr>
            <a:picLocks noChangeAspect="1" noChangeArrowheads="1"/>
          </p:cNvPicPr>
          <p:nvPr/>
        </p:nvPicPr>
        <p:blipFill>
          <a:blip r:embed="rId3" cstate="print"/>
          <a:srcRect/>
          <a:stretch>
            <a:fillRect/>
          </a:stretch>
        </p:blipFill>
        <p:spPr bwMode="auto">
          <a:xfrm>
            <a:off x="4860032" y="1412776"/>
            <a:ext cx="3480242" cy="25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远大集团介绍</a:t>
            </a:r>
            <a:endParaRPr lang="zh-CN" altLang="en-US" dirty="0"/>
          </a:p>
        </p:txBody>
      </p:sp>
      <p:sp>
        <p:nvSpPr>
          <p:cNvPr id="14" name="内容占位符 13"/>
          <p:cNvSpPr>
            <a:spLocks noGrp="1"/>
          </p:cNvSpPr>
          <p:nvPr>
            <p:ph idx="1"/>
          </p:nvPr>
        </p:nvSpPr>
        <p:spPr>
          <a:xfrm>
            <a:off x="601216" y="895373"/>
            <a:ext cx="4330824" cy="1741539"/>
          </a:xfrm>
        </p:spPr>
        <p:txBody>
          <a:bodyPr>
            <a:normAutofit fontScale="92500" lnSpcReduction="20000"/>
          </a:bodyPr>
          <a:lstStyle/>
          <a:p>
            <a:r>
              <a:rPr lang="zh-CN" altLang="en-US" sz="1400" b="0" dirty="0" smtClean="0"/>
              <a:t>所在地：辽宁省沈阳市</a:t>
            </a:r>
            <a:endParaRPr lang="en-US" altLang="ja-JP" sz="1400" b="0" dirty="0" smtClean="0"/>
          </a:p>
          <a:p>
            <a:r>
              <a:rPr lang="zh-CN" altLang="en-US" sz="1400" b="0" dirty="0" smtClean="0"/>
              <a:t>成立时间：幕墙产业</a:t>
            </a:r>
            <a:r>
              <a:rPr lang="ja-JP" altLang="en-US" sz="1400" b="0" dirty="0" smtClean="0"/>
              <a:t>　</a:t>
            </a:r>
            <a:r>
              <a:rPr lang="en-US" altLang="ja-JP" sz="1400" b="0" dirty="0" smtClean="0"/>
              <a:t>	 1993</a:t>
            </a:r>
            <a:r>
              <a:rPr lang="ja-JP" altLang="en-US" sz="1400" b="0" dirty="0" smtClean="0"/>
              <a:t>年　</a:t>
            </a:r>
            <a:endParaRPr lang="en-US" altLang="ja-JP" sz="1400" b="0" dirty="0" smtClean="0"/>
          </a:p>
          <a:p>
            <a:pPr>
              <a:buNone/>
            </a:pPr>
            <a:r>
              <a:rPr lang="en-US" altLang="zh-CN" sz="1400" b="0" dirty="0" smtClean="0"/>
              <a:t>		       </a:t>
            </a:r>
            <a:r>
              <a:rPr lang="zh-CN" altLang="en-US" sz="1400" b="0" dirty="0" smtClean="0"/>
              <a:t>电梯产业</a:t>
            </a:r>
            <a:r>
              <a:rPr lang="ja-JP" altLang="en-US" sz="1400" b="0" dirty="0" smtClean="0"/>
              <a:t>　　　</a:t>
            </a:r>
            <a:r>
              <a:rPr lang="en-US" altLang="ja-JP" sz="1400" b="0" dirty="0" smtClean="0"/>
              <a:t>	</a:t>
            </a:r>
            <a:r>
              <a:rPr lang="ja-JP" altLang="en-US" sz="1400" b="0" dirty="0" smtClean="0"/>
              <a:t> </a:t>
            </a:r>
            <a:r>
              <a:rPr lang="en-US" altLang="ja-JP" sz="1400" b="0" dirty="0" smtClean="0"/>
              <a:t>2001</a:t>
            </a:r>
            <a:r>
              <a:rPr lang="ja-JP" altLang="en-US" sz="1400" b="0" dirty="0" smtClean="0"/>
              <a:t>年</a:t>
            </a:r>
            <a:endParaRPr lang="en-US" altLang="zh-CN" sz="1400" b="0" dirty="0" smtClean="0"/>
          </a:p>
          <a:p>
            <a:r>
              <a:rPr lang="zh-CN" altLang="en-US" sz="1400" b="0" dirty="0" smtClean="0"/>
              <a:t>上市公司：</a:t>
            </a:r>
            <a:endParaRPr lang="en-US" altLang="zh-CN" sz="1400" b="0" dirty="0" smtClean="0"/>
          </a:p>
          <a:p>
            <a:pPr>
              <a:buNone/>
            </a:pPr>
            <a:r>
              <a:rPr lang="en-US" altLang="zh-CN" sz="1400" b="0" dirty="0" smtClean="0"/>
              <a:t>		</a:t>
            </a:r>
            <a:r>
              <a:rPr lang="zh-CN" altLang="en-US" sz="1400" b="0" dirty="0" smtClean="0"/>
              <a:t>远大</a:t>
            </a:r>
            <a:r>
              <a:rPr lang="ja-JP" altLang="en-US" sz="1400" b="0" dirty="0" smtClean="0"/>
              <a:t>中国</a:t>
            </a:r>
            <a:r>
              <a:rPr lang="zh-CN" altLang="en-US" sz="1400" b="0" dirty="0" smtClean="0"/>
              <a:t>（</a:t>
            </a:r>
            <a:r>
              <a:rPr lang="en-US" altLang="zh-CN" sz="1400" b="0" dirty="0" smtClean="0"/>
              <a:t>02789.HK</a:t>
            </a:r>
            <a:r>
              <a:rPr lang="zh-CN" altLang="en-US" sz="1400" b="0" dirty="0" smtClean="0"/>
              <a:t>）</a:t>
            </a:r>
            <a:r>
              <a:rPr lang="en-US" altLang="zh-CN" sz="1400" b="0" dirty="0" smtClean="0"/>
              <a:t>	</a:t>
            </a:r>
            <a:r>
              <a:rPr lang="en-US" altLang="ja-JP" sz="1400" b="0" dirty="0" smtClean="0"/>
              <a:t>2011</a:t>
            </a:r>
            <a:r>
              <a:rPr lang="ja-JP" altLang="en-US" sz="1400" b="0" dirty="0" smtClean="0"/>
              <a:t>年</a:t>
            </a:r>
            <a:endParaRPr lang="en-US" altLang="zh-CN" sz="1400" b="0" dirty="0" smtClean="0"/>
          </a:p>
          <a:p>
            <a:pPr>
              <a:buNone/>
            </a:pPr>
            <a:r>
              <a:rPr lang="en-US" altLang="zh-CN" sz="1400" b="0" dirty="0" smtClean="0"/>
              <a:t>		</a:t>
            </a:r>
            <a:r>
              <a:rPr lang="zh-CN" altLang="en-US" sz="1400" b="0" dirty="0" smtClean="0"/>
              <a:t>远大</a:t>
            </a:r>
            <a:r>
              <a:rPr lang="ja-JP" altLang="en-US" sz="1400" b="0" dirty="0" smtClean="0"/>
              <a:t>智能</a:t>
            </a:r>
            <a:r>
              <a:rPr lang="zh-CN" altLang="en-US" sz="1400" b="0" dirty="0" smtClean="0"/>
              <a:t>（</a:t>
            </a:r>
            <a:r>
              <a:rPr lang="en-US" altLang="zh-CN" sz="1400" b="0" dirty="0" smtClean="0"/>
              <a:t>002689.SZ</a:t>
            </a:r>
            <a:r>
              <a:rPr lang="zh-CN" altLang="en-US" sz="1400" b="0" dirty="0" smtClean="0"/>
              <a:t>）</a:t>
            </a:r>
            <a:r>
              <a:rPr lang="en-US" altLang="zh-CN" sz="1400" b="0" dirty="0" smtClean="0"/>
              <a:t>	</a:t>
            </a:r>
            <a:r>
              <a:rPr lang="en-US" altLang="ja-JP" sz="1400" b="0" dirty="0" smtClean="0"/>
              <a:t>2012</a:t>
            </a:r>
            <a:r>
              <a:rPr lang="ja-JP" altLang="en-US" sz="1400" b="0" dirty="0" smtClean="0"/>
              <a:t>年</a:t>
            </a:r>
            <a:endParaRPr lang="en-US" altLang="zh-CN" sz="1400" b="0" dirty="0" smtClean="0"/>
          </a:p>
          <a:p>
            <a:r>
              <a:rPr lang="zh-CN" altLang="en-US" sz="1400" b="0" dirty="0" smtClean="0"/>
              <a:t>年销售额</a:t>
            </a:r>
            <a:r>
              <a:rPr lang="ja-JP" altLang="en-US" sz="1400" b="0" dirty="0" smtClean="0"/>
              <a:t>：   </a:t>
            </a:r>
            <a:r>
              <a:rPr lang="zh-CN" altLang="en-US" sz="1400" b="0" dirty="0" smtClean="0"/>
              <a:t>约</a:t>
            </a:r>
            <a:r>
              <a:rPr lang="en-US" altLang="zh-CN" sz="1400" b="0" dirty="0" smtClean="0"/>
              <a:t>200</a:t>
            </a:r>
            <a:r>
              <a:rPr lang="zh-CN" altLang="en-US" sz="1400" b="0" dirty="0" smtClean="0"/>
              <a:t>亿元</a:t>
            </a:r>
            <a:endParaRPr lang="en-US" altLang="zh-CN" sz="1400" b="0" dirty="0" smtClean="0"/>
          </a:p>
          <a:p>
            <a:r>
              <a:rPr lang="zh-CN" altLang="en-US" sz="1400" b="0" dirty="0" smtClean="0"/>
              <a:t>员工人数：约</a:t>
            </a:r>
            <a:r>
              <a:rPr lang="en-US" altLang="zh-CN" sz="1400" b="0" dirty="0" smtClean="0"/>
              <a:t>20000</a:t>
            </a:r>
            <a:r>
              <a:rPr lang="zh-CN" altLang="en-US" sz="1400" b="0" dirty="0" smtClean="0"/>
              <a:t>名</a:t>
            </a:r>
            <a:endParaRPr lang="zh-CN" altLang="en-US" sz="1400" b="0" dirty="0"/>
          </a:p>
        </p:txBody>
      </p:sp>
      <p:sp>
        <p:nvSpPr>
          <p:cNvPr id="4" name="页脚占位符 3"/>
          <p:cNvSpPr>
            <a:spLocks noGrp="1"/>
          </p:cNvSpPr>
          <p:nvPr>
            <p:ph type="ftr" sz="quarter" idx="11"/>
          </p:nvPr>
        </p:nvSpPr>
        <p:spPr/>
        <p:txBody>
          <a:bodyPr/>
          <a:lstStyle/>
          <a:p>
            <a:endParaRPr lang="zh-CN" altLang="en-US" dirty="0"/>
          </a:p>
        </p:txBody>
      </p:sp>
      <p:grpSp>
        <p:nvGrpSpPr>
          <p:cNvPr id="34" name="组合 33"/>
          <p:cNvGrpSpPr/>
          <p:nvPr/>
        </p:nvGrpSpPr>
        <p:grpSpPr>
          <a:xfrm>
            <a:off x="500034" y="3152257"/>
            <a:ext cx="8148695" cy="2571768"/>
            <a:chOff x="500034" y="3071810"/>
            <a:chExt cx="8148695" cy="2571768"/>
          </a:xfrm>
        </p:grpSpPr>
        <p:sp>
          <p:nvSpPr>
            <p:cNvPr id="23" name="矩形 22"/>
            <p:cNvSpPr/>
            <p:nvPr/>
          </p:nvSpPr>
          <p:spPr>
            <a:xfrm>
              <a:off x="500034" y="3071810"/>
              <a:ext cx="1571636" cy="2571768"/>
            </a:xfrm>
            <a:prstGeom prst="rect">
              <a:avLst/>
            </a:prstGeom>
            <a:noFill/>
            <a:ln w="127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nvSpPr>
          <p:spPr>
            <a:xfrm>
              <a:off x="2143108" y="3071810"/>
              <a:ext cx="1571636" cy="2571768"/>
            </a:xfrm>
            <a:prstGeom prst="rect">
              <a:avLst/>
            </a:prstGeom>
            <a:noFill/>
            <a:ln w="127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3786182" y="3071810"/>
              <a:ext cx="1571636" cy="2571768"/>
            </a:xfrm>
            <a:prstGeom prst="rect">
              <a:avLst/>
            </a:prstGeom>
            <a:noFill/>
            <a:ln w="127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a:off x="5429256" y="3071810"/>
              <a:ext cx="1571636" cy="2571768"/>
            </a:xfrm>
            <a:prstGeom prst="rect">
              <a:avLst/>
            </a:prstGeom>
            <a:noFill/>
            <a:ln w="127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nvSpPr>
          <p:spPr>
            <a:xfrm>
              <a:off x="7072330" y="3071810"/>
              <a:ext cx="1571636" cy="2571768"/>
            </a:xfrm>
            <a:prstGeom prst="rect">
              <a:avLst/>
            </a:prstGeom>
            <a:noFill/>
            <a:ln w="127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51" name="Picture 3"/>
            <p:cNvPicPr>
              <a:picLocks noChangeAspect="1" noChangeArrowheads="1"/>
            </p:cNvPicPr>
            <p:nvPr/>
          </p:nvPicPr>
          <p:blipFill>
            <a:blip r:embed="rId3" cstate="email"/>
            <a:srcRect/>
            <a:stretch>
              <a:fillRect/>
            </a:stretch>
          </p:blipFill>
          <p:spPr bwMode="auto">
            <a:xfrm>
              <a:off x="535841" y="3143248"/>
              <a:ext cx="1500198" cy="2357454"/>
            </a:xfrm>
            <a:prstGeom prst="rect">
              <a:avLst/>
            </a:prstGeom>
            <a:noFill/>
            <a:ln w="9525">
              <a:noFill/>
              <a:miter lim="800000"/>
              <a:headEnd/>
              <a:tailEnd/>
            </a:ln>
            <a:effectLst/>
          </p:spPr>
        </p:pic>
        <p:grpSp>
          <p:nvGrpSpPr>
            <p:cNvPr id="12" name="组合 31"/>
            <p:cNvGrpSpPr/>
            <p:nvPr/>
          </p:nvGrpSpPr>
          <p:grpSpPr>
            <a:xfrm>
              <a:off x="2156161" y="3157535"/>
              <a:ext cx="1494885" cy="2411077"/>
              <a:chOff x="2165686" y="3352799"/>
              <a:chExt cx="1494885" cy="2411077"/>
            </a:xfrm>
          </p:grpSpPr>
          <p:pic>
            <p:nvPicPr>
              <p:cNvPr id="2054" name="Picture 6"/>
              <p:cNvPicPr>
                <a:picLocks noChangeAspect="1" noChangeArrowheads="1"/>
              </p:cNvPicPr>
              <p:nvPr/>
            </p:nvPicPr>
            <p:blipFill>
              <a:blip r:embed="rId4" cstate="email"/>
              <a:srcRect/>
              <a:stretch>
                <a:fillRect/>
              </a:stretch>
            </p:blipFill>
            <p:spPr bwMode="auto">
              <a:xfrm>
                <a:off x="2165686" y="5120934"/>
                <a:ext cx="681035" cy="642942"/>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cstate="email"/>
              <a:srcRect/>
              <a:stretch>
                <a:fillRect/>
              </a:stretch>
            </p:blipFill>
            <p:spPr bwMode="auto">
              <a:xfrm>
                <a:off x="2906348" y="5143512"/>
                <a:ext cx="754223" cy="571504"/>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email"/>
              <a:srcRect/>
              <a:stretch>
                <a:fillRect/>
              </a:stretch>
            </p:blipFill>
            <p:spPr bwMode="auto">
              <a:xfrm>
                <a:off x="2224071" y="3352799"/>
                <a:ext cx="1428760" cy="1785950"/>
              </a:xfrm>
              <a:prstGeom prst="rect">
                <a:avLst/>
              </a:prstGeom>
              <a:noFill/>
              <a:ln w="9525">
                <a:noFill/>
                <a:miter lim="800000"/>
                <a:headEnd/>
                <a:tailEnd/>
              </a:ln>
              <a:effectLst/>
            </p:spPr>
          </p:pic>
        </p:grpSp>
        <p:pic>
          <p:nvPicPr>
            <p:cNvPr id="1027" name="Picture 3"/>
            <p:cNvPicPr>
              <a:picLocks noChangeAspect="1" noChangeArrowheads="1"/>
            </p:cNvPicPr>
            <p:nvPr/>
          </p:nvPicPr>
          <p:blipFill>
            <a:blip r:embed="rId7" cstate="email"/>
            <a:srcRect/>
            <a:stretch>
              <a:fillRect/>
            </a:stretch>
          </p:blipFill>
          <p:spPr bwMode="auto">
            <a:xfrm>
              <a:off x="3790950" y="3171823"/>
              <a:ext cx="1566868" cy="10907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cstate="email"/>
            <a:srcRect/>
            <a:stretch>
              <a:fillRect/>
            </a:stretch>
          </p:blipFill>
          <p:spPr bwMode="auto">
            <a:xfrm>
              <a:off x="3786182" y="4557719"/>
              <a:ext cx="1571635" cy="962378"/>
            </a:xfrm>
            <a:prstGeom prst="rect">
              <a:avLst/>
            </a:prstGeom>
            <a:noFill/>
            <a:ln w="9525">
              <a:noFill/>
              <a:miter lim="800000"/>
              <a:headEnd/>
              <a:tailEnd/>
            </a:ln>
            <a:effectLst/>
          </p:spPr>
        </p:pic>
        <p:pic>
          <p:nvPicPr>
            <p:cNvPr id="1029" name="Picture 5"/>
            <p:cNvPicPr>
              <a:picLocks noChangeAspect="1" noChangeArrowheads="1"/>
            </p:cNvPicPr>
            <p:nvPr/>
          </p:nvPicPr>
          <p:blipFill>
            <a:blip r:embed="rId9" cstate="email"/>
            <a:srcRect/>
            <a:stretch>
              <a:fillRect/>
            </a:stretch>
          </p:blipFill>
          <p:spPr bwMode="auto">
            <a:xfrm>
              <a:off x="5438781" y="3162298"/>
              <a:ext cx="1571636" cy="1233488"/>
            </a:xfrm>
            <a:prstGeom prst="rect">
              <a:avLst/>
            </a:prstGeom>
            <a:noFill/>
            <a:ln w="9525">
              <a:noFill/>
              <a:miter lim="800000"/>
              <a:headEnd/>
              <a:tailEnd/>
            </a:ln>
            <a:effectLst/>
          </p:spPr>
        </p:pic>
        <p:pic>
          <p:nvPicPr>
            <p:cNvPr id="1030" name="Picture 6"/>
            <p:cNvPicPr>
              <a:picLocks noChangeAspect="1" noChangeArrowheads="1"/>
            </p:cNvPicPr>
            <p:nvPr/>
          </p:nvPicPr>
          <p:blipFill>
            <a:blip r:embed="rId10" cstate="email"/>
            <a:srcRect/>
            <a:stretch>
              <a:fillRect/>
            </a:stretch>
          </p:blipFill>
          <p:spPr bwMode="auto">
            <a:xfrm>
              <a:off x="5429257" y="4371982"/>
              <a:ext cx="1572200" cy="1143008"/>
            </a:xfrm>
            <a:prstGeom prst="rect">
              <a:avLst/>
            </a:prstGeom>
            <a:noFill/>
            <a:ln w="9525">
              <a:noFill/>
              <a:miter lim="800000"/>
              <a:headEnd/>
              <a:tailEnd/>
            </a:ln>
            <a:effectLst/>
          </p:spPr>
        </p:pic>
        <p:pic>
          <p:nvPicPr>
            <p:cNvPr id="1031" name="Picture 7"/>
            <p:cNvPicPr>
              <a:picLocks noChangeAspect="1" noChangeArrowheads="1"/>
            </p:cNvPicPr>
            <p:nvPr/>
          </p:nvPicPr>
          <p:blipFill>
            <a:blip r:embed="rId11" cstate="email"/>
            <a:srcRect/>
            <a:stretch>
              <a:fillRect/>
            </a:stretch>
          </p:blipFill>
          <p:spPr bwMode="auto">
            <a:xfrm>
              <a:off x="7072330" y="4391032"/>
              <a:ext cx="1576399" cy="11232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12" cstate="email"/>
            <a:srcRect/>
            <a:stretch>
              <a:fillRect/>
            </a:stretch>
          </p:blipFill>
          <p:spPr bwMode="auto">
            <a:xfrm>
              <a:off x="7071361" y="3162298"/>
              <a:ext cx="1572606" cy="1234800"/>
            </a:xfrm>
            <a:prstGeom prst="rect">
              <a:avLst/>
            </a:prstGeom>
            <a:noFill/>
            <a:ln w="9525">
              <a:noFill/>
              <a:miter lim="800000"/>
              <a:headEnd/>
              <a:tailEnd/>
            </a:ln>
            <a:effectLst/>
          </p:spPr>
        </p:pic>
      </p:grpSp>
      <p:pic>
        <p:nvPicPr>
          <p:cNvPr id="15" name="Picture 3"/>
          <p:cNvPicPr>
            <a:picLocks noChangeAspect="1" noChangeArrowheads="1"/>
          </p:cNvPicPr>
          <p:nvPr/>
        </p:nvPicPr>
        <p:blipFill>
          <a:blip r:embed="rId13" cstate="email"/>
          <a:srcRect/>
          <a:stretch>
            <a:fillRect/>
          </a:stretch>
        </p:blipFill>
        <p:spPr bwMode="auto">
          <a:xfrm>
            <a:off x="478833" y="2535560"/>
            <a:ext cx="1628775" cy="533400"/>
          </a:xfrm>
          <a:prstGeom prst="rect">
            <a:avLst/>
          </a:prstGeom>
          <a:noFill/>
          <a:ln w="9525">
            <a:noFill/>
            <a:miter lim="800000"/>
            <a:headEnd/>
            <a:tailEnd/>
          </a:ln>
        </p:spPr>
      </p:pic>
      <p:sp>
        <p:nvSpPr>
          <p:cNvPr id="37" name="TextBox 36"/>
          <p:cNvSpPr txBox="1"/>
          <p:nvPr/>
        </p:nvSpPr>
        <p:spPr>
          <a:xfrm>
            <a:off x="501411" y="5733256"/>
            <a:ext cx="1584176" cy="6001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smtClean="0">
                <a:latin typeface="+mj-ea"/>
                <a:ea typeface="+mj-ea"/>
              </a:rPr>
              <a:t>・</a:t>
            </a:r>
            <a:r>
              <a:rPr lang="zh-CN" altLang="en-US" sz="1100" dirty="0" smtClean="0">
                <a:latin typeface="+mj-ea"/>
                <a:ea typeface="+mj-ea"/>
              </a:rPr>
              <a:t>幕墙</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工业住宅</a:t>
            </a:r>
            <a:endParaRPr lang="en-US" altLang="ja-JP" sz="1100" dirty="0" smtClean="0">
              <a:latin typeface="+mj-ea"/>
              <a:ea typeface="+mj-ea"/>
            </a:endParaRPr>
          </a:p>
          <a:p>
            <a:endParaRPr lang="zh-CN" altLang="en-US" sz="1100" dirty="0">
              <a:latin typeface="+mj-ea"/>
              <a:ea typeface="+mj-ea"/>
            </a:endParaRPr>
          </a:p>
        </p:txBody>
      </p:sp>
      <p:pic>
        <p:nvPicPr>
          <p:cNvPr id="21" name="Picture 4"/>
          <p:cNvPicPr>
            <a:picLocks noChangeAspect="1" noChangeArrowheads="1"/>
          </p:cNvPicPr>
          <p:nvPr/>
        </p:nvPicPr>
        <p:blipFill>
          <a:blip r:embed="rId14" cstate="email"/>
          <a:srcRect/>
          <a:stretch>
            <a:fillRect/>
          </a:stretch>
        </p:blipFill>
        <p:spPr bwMode="auto">
          <a:xfrm>
            <a:off x="2112439" y="2542326"/>
            <a:ext cx="1619250" cy="523875"/>
          </a:xfrm>
          <a:prstGeom prst="rect">
            <a:avLst/>
          </a:prstGeom>
          <a:noFill/>
          <a:ln w="9525">
            <a:noFill/>
            <a:miter lim="800000"/>
            <a:headEnd/>
            <a:tailEnd/>
          </a:ln>
        </p:spPr>
      </p:pic>
      <p:sp>
        <p:nvSpPr>
          <p:cNvPr id="39" name="TextBox 38"/>
          <p:cNvSpPr txBox="1"/>
          <p:nvPr/>
        </p:nvSpPr>
        <p:spPr>
          <a:xfrm>
            <a:off x="2135017" y="5733256"/>
            <a:ext cx="1584176"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smtClean="0">
                <a:latin typeface="+mj-ea"/>
                <a:ea typeface="+mj-ea"/>
              </a:rPr>
              <a:t>・</a:t>
            </a:r>
            <a:r>
              <a:rPr lang="zh-CN" altLang="en-US" sz="1100" dirty="0" smtClean="0">
                <a:latin typeface="+mj-ea"/>
                <a:ea typeface="+mj-ea"/>
              </a:rPr>
              <a:t>电梯</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变频器</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节能电机</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风力发电</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工业机器人</a:t>
            </a:r>
            <a:endParaRPr lang="en-US" altLang="ja-JP" sz="1100" dirty="0" smtClean="0">
              <a:latin typeface="+mj-ea"/>
              <a:ea typeface="+mj-ea"/>
            </a:endParaRPr>
          </a:p>
          <a:p>
            <a:endParaRPr lang="zh-CN" altLang="en-US" sz="1100" dirty="0">
              <a:latin typeface="+mj-ea"/>
              <a:ea typeface="+mj-ea"/>
            </a:endParaRPr>
          </a:p>
        </p:txBody>
      </p:sp>
      <p:pic>
        <p:nvPicPr>
          <p:cNvPr id="22" name="Picture 5"/>
          <p:cNvPicPr>
            <a:picLocks noChangeAspect="1" noChangeArrowheads="1"/>
          </p:cNvPicPr>
          <p:nvPr/>
        </p:nvPicPr>
        <p:blipFill>
          <a:blip r:embed="rId15" cstate="email"/>
          <a:srcRect/>
          <a:stretch>
            <a:fillRect/>
          </a:stretch>
        </p:blipFill>
        <p:spPr bwMode="auto">
          <a:xfrm>
            <a:off x="3757334" y="2545085"/>
            <a:ext cx="1628775" cy="523875"/>
          </a:xfrm>
          <a:prstGeom prst="rect">
            <a:avLst/>
          </a:prstGeom>
          <a:noFill/>
          <a:ln w="9525">
            <a:noFill/>
            <a:miter lim="800000"/>
            <a:headEnd/>
            <a:tailEnd/>
          </a:ln>
        </p:spPr>
      </p:pic>
      <p:pic>
        <p:nvPicPr>
          <p:cNvPr id="24" name="Picture 6"/>
          <p:cNvPicPr>
            <a:picLocks noChangeAspect="1" noChangeArrowheads="1"/>
          </p:cNvPicPr>
          <p:nvPr/>
        </p:nvPicPr>
        <p:blipFill>
          <a:blip r:embed="rId16" cstate="email"/>
          <a:srcRect/>
          <a:stretch>
            <a:fillRect/>
          </a:stretch>
        </p:blipFill>
        <p:spPr bwMode="auto">
          <a:xfrm>
            <a:off x="6228184" y="980728"/>
            <a:ext cx="1695461" cy="1440160"/>
          </a:xfrm>
          <a:prstGeom prst="rect">
            <a:avLst/>
          </a:prstGeom>
          <a:noFill/>
          <a:ln w="9525">
            <a:noFill/>
            <a:miter lim="800000"/>
            <a:headEnd/>
            <a:tailEnd/>
          </a:ln>
        </p:spPr>
      </p:pic>
      <p:pic>
        <p:nvPicPr>
          <p:cNvPr id="1033" name="Picture 9"/>
          <p:cNvPicPr>
            <a:picLocks noChangeAspect="1" noChangeArrowheads="1"/>
          </p:cNvPicPr>
          <p:nvPr/>
        </p:nvPicPr>
        <p:blipFill>
          <a:blip r:embed="rId17" cstate="email"/>
          <a:srcRect/>
          <a:stretch>
            <a:fillRect/>
          </a:stretch>
        </p:blipFill>
        <p:spPr bwMode="auto">
          <a:xfrm>
            <a:off x="7020272" y="2551511"/>
            <a:ext cx="1695450" cy="504825"/>
          </a:xfrm>
          <a:prstGeom prst="rect">
            <a:avLst/>
          </a:prstGeom>
          <a:noFill/>
          <a:ln w="9525">
            <a:noFill/>
            <a:miter lim="800000"/>
            <a:headEnd/>
            <a:tailEnd/>
          </a:ln>
        </p:spPr>
      </p:pic>
      <p:sp>
        <p:nvSpPr>
          <p:cNvPr id="45" name="TextBox 44"/>
          <p:cNvSpPr txBox="1"/>
          <p:nvPr/>
        </p:nvSpPr>
        <p:spPr>
          <a:xfrm>
            <a:off x="3779912" y="5733256"/>
            <a:ext cx="1728192" cy="6001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smtClean="0">
                <a:latin typeface="+mj-ea"/>
                <a:ea typeface="+mj-ea"/>
              </a:rPr>
              <a:t>・</a:t>
            </a:r>
            <a:r>
              <a:rPr lang="zh-CN" altLang="en-US" sz="1100" dirty="0" smtClean="0">
                <a:latin typeface="+mj-ea"/>
                <a:ea typeface="+mj-ea"/>
              </a:rPr>
              <a:t>精准滴灌栽培</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精准滴灌系统</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农机制造</a:t>
            </a:r>
            <a:endParaRPr lang="zh-CN" altLang="en-US" sz="1100" dirty="0">
              <a:latin typeface="+mj-ea"/>
              <a:ea typeface="+mj-ea"/>
            </a:endParaRPr>
          </a:p>
        </p:txBody>
      </p:sp>
      <p:sp>
        <p:nvSpPr>
          <p:cNvPr id="46" name="TextBox 45"/>
          <p:cNvSpPr txBox="1"/>
          <p:nvPr/>
        </p:nvSpPr>
        <p:spPr>
          <a:xfrm>
            <a:off x="5436096" y="5733256"/>
            <a:ext cx="1584176"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smtClean="0">
                <a:latin typeface="+mj-ea"/>
                <a:ea typeface="+mj-ea"/>
              </a:rPr>
              <a:t>・</a:t>
            </a:r>
            <a:r>
              <a:rPr lang="zh-CN" altLang="en-US" sz="1100" dirty="0" smtClean="0">
                <a:latin typeface="+mj-ea"/>
                <a:ea typeface="+mj-ea"/>
              </a:rPr>
              <a:t>工业机器人开发</a:t>
            </a:r>
            <a:endParaRPr lang="en-US" altLang="zh-CN"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超声波应用技术研究</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振动与精准控制研究</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仿真技术</a:t>
            </a:r>
            <a:endParaRPr lang="en-US" altLang="zh-CN"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工业信息化</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工业工程</a:t>
            </a:r>
            <a:endParaRPr lang="zh-CN" altLang="en-US" sz="1100" dirty="0">
              <a:latin typeface="+mj-ea"/>
              <a:ea typeface="+mj-ea"/>
            </a:endParaRPr>
          </a:p>
        </p:txBody>
      </p:sp>
      <p:sp>
        <p:nvSpPr>
          <p:cNvPr id="47" name="TextBox 46"/>
          <p:cNvSpPr txBox="1"/>
          <p:nvPr/>
        </p:nvSpPr>
        <p:spPr>
          <a:xfrm>
            <a:off x="7092280" y="5733256"/>
            <a:ext cx="1800200"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smtClean="0">
                <a:latin typeface="+mj-ea"/>
                <a:ea typeface="+mj-ea"/>
              </a:rPr>
              <a:t>・</a:t>
            </a:r>
            <a:r>
              <a:rPr lang="zh-CN" altLang="en-US" sz="1100" dirty="0" smtClean="0">
                <a:latin typeface="+mj-ea"/>
                <a:ea typeface="+mj-ea"/>
              </a:rPr>
              <a:t>一带一路</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新能源投资</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项目投资与融资</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商品贸易代理</a:t>
            </a:r>
            <a:endParaRPr lang="en-US" altLang="ja-JP" sz="1100" dirty="0" smtClean="0">
              <a:latin typeface="+mj-ea"/>
              <a:ea typeface="+mj-ea"/>
            </a:endParaRPr>
          </a:p>
          <a:p>
            <a:r>
              <a:rPr lang="ja-JP" altLang="en-US" sz="1100" dirty="0" smtClean="0">
                <a:latin typeface="+mj-ea"/>
                <a:ea typeface="+mj-ea"/>
              </a:rPr>
              <a:t>・</a:t>
            </a:r>
            <a:r>
              <a:rPr lang="zh-CN" altLang="en-US" sz="1100" dirty="0" smtClean="0">
                <a:latin typeface="+mj-ea"/>
                <a:ea typeface="+mj-ea"/>
              </a:rPr>
              <a:t>资源整合</a:t>
            </a:r>
            <a:endParaRPr lang="en-US" altLang="ja-JP" sz="1100" dirty="0" smtClean="0">
              <a:latin typeface="+mj-ea"/>
              <a:ea typeface="+mj-ea"/>
            </a:endParaRPr>
          </a:p>
          <a:p>
            <a:endParaRPr lang="zh-CN" altLang="en-US" sz="1100" dirty="0">
              <a:latin typeface="+mj-ea"/>
              <a:ea typeface="+mj-ea"/>
            </a:endParaRPr>
          </a:p>
        </p:txBody>
      </p:sp>
      <p:pic>
        <p:nvPicPr>
          <p:cNvPr id="3" name="Picture 2"/>
          <p:cNvPicPr>
            <a:picLocks noChangeAspect="1" noChangeArrowheads="1"/>
          </p:cNvPicPr>
          <p:nvPr/>
        </p:nvPicPr>
        <p:blipFill>
          <a:blip r:embed="rId18" cstate="email"/>
          <a:srcRect/>
          <a:stretch>
            <a:fillRect/>
          </a:stretch>
        </p:blipFill>
        <p:spPr bwMode="auto">
          <a:xfrm>
            <a:off x="5390940" y="2542326"/>
            <a:ext cx="1628775"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email"/>
          <a:srcRect/>
          <a:stretch>
            <a:fillRect/>
          </a:stretch>
        </p:blipFill>
        <p:spPr bwMode="auto">
          <a:xfrm>
            <a:off x="4714876" y="4500570"/>
            <a:ext cx="3643338" cy="1080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email"/>
          <a:srcRect/>
          <a:stretch>
            <a:fillRect/>
          </a:stretch>
        </p:blipFill>
        <p:spPr bwMode="auto">
          <a:xfrm>
            <a:off x="4714876" y="2773916"/>
            <a:ext cx="3643338" cy="1080000"/>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远大集团生产基地</a:t>
            </a:r>
            <a:endParaRPr lang="zh-CN" altLang="en-US" dirty="0"/>
          </a:p>
        </p:txBody>
      </p:sp>
      <p:sp>
        <p:nvSpPr>
          <p:cNvPr id="4" name="页脚占位符 3"/>
          <p:cNvSpPr>
            <a:spLocks noGrp="1"/>
          </p:cNvSpPr>
          <p:nvPr>
            <p:ph type="ftr" sz="quarter" idx="11"/>
          </p:nvPr>
        </p:nvSpPr>
        <p:spPr/>
        <p:txBody>
          <a:bodyPr/>
          <a:lstStyle/>
          <a:p>
            <a:endParaRPr lang="zh-CN" altLang="en-US"/>
          </a:p>
        </p:txBody>
      </p:sp>
      <p:pic>
        <p:nvPicPr>
          <p:cNvPr id="2050" name="Picture 2"/>
          <p:cNvPicPr>
            <a:picLocks noChangeAspect="1" noChangeArrowheads="1"/>
          </p:cNvPicPr>
          <p:nvPr/>
        </p:nvPicPr>
        <p:blipFill>
          <a:blip r:embed="rId4" cstate="email"/>
          <a:srcRect/>
          <a:stretch>
            <a:fillRect/>
          </a:stretch>
        </p:blipFill>
        <p:spPr bwMode="auto">
          <a:xfrm>
            <a:off x="571472" y="1844824"/>
            <a:ext cx="3654116" cy="1222876"/>
          </a:xfrm>
          <a:prstGeom prst="rect">
            <a:avLst/>
          </a:prstGeom>
          <a:noFill/>
          <a:ln w="9525">
            <a:noFill/>
            <a:miter lim="800000"/>
            <a:headEnd/>
            <a:tailEnd/>
          </a:ln>
          <a:effectLst/>
        </p:spPr>
      </p:pic>
      <p:sp>
        <p:nvSpPr>
          <p:cNvPr id="6" name="TextBox 5"/>
          <p:cNvSpPr txBox="1"/>
          <p:nvPr/>
        </p:nvSpPr>
        <p:spPr>
          <a:xfrm>
            <a:off x="1835696" y="3068960"/>
            <a:ext cx="1184940" cy="276999"/>
          </a:xfrm>
          <a:prstGeom prst="rect">
            <a:avLst/>
          </a:prstGeom>
          <a:noFill/>
        </p:spPr>
        <p:txBody>
          <a:bodyPr wrap="none" rtlCol="0">
            <a:spAutoFit/>
          </a:bodyPr>
          <a:lstStyle/>
          <a:p>
            <a:r>
              <a:rPr lang="zh-CN" altLang="en-US" sz="1200" dirty="0" smtClean="0"/>
              <a:t>沈阳</a:t>
            </a:r>
            <a:r>
              <a:rPr lang="ja-JP" altLang="en-US" sz="1200" dirty="0" smtClean="0"/>
              <a:t>・</a:t>
            </a:r>
            <a:r>
              <a:rPr lang="zh-CN" altLang="en-US" sz="1200" dirty="0" smtClean="0"/>
              <a:t>幕墙工厂</a:t>
            </a:r>
            <a:endParaRPr lang="zh-CN" altLang="en-US" sz="1200" dirty="0"/>
          </a:p>
        </p:txBody>
      </p:sp>
      <p:pic>
        <p:nvPicPr>
          <p:cNvPr id="2051" name="Picture 3"/>
          <p:cNvPicPr>
            <a:picLocks noChangeAspect="1" noChangeArrowheads="1"/>
          </p:cNvPicPr>
          <p:nvPr/>
        </p:nvPicPr>
        <p:blipFill>
          <a:blip r:embed="rId5" cstate="email"/>
          <a:srcRect/>
          <a:stretch>
            <a:fillRect/>
          </a:stretch>
        </p:blipFill>
        <p:spPr bwMode="auto">
          <a:xfrm>
            <a:off x="4714876" y="1071546"/>
            <a:ext cx="3643338" cy="1080000"/>
          </a:xfrm>
          <a:prstGeom prst="rect">
            <a:avLst/>
          </a:prstGeom>
          <a:noFill/>
          <a:ln w="9525">
            <a:noFill/>
            <a:miter lim="800000"/>
            <a:headEnd/>
            <a:tailEnd/>
          </a:ln>
          <a:effectLst/>
        </p:spPr>
      </p:pic>
      <p:sp>
        <p:nvSpPr>
          <p:cNvPr id="8" name="TextBox 7"/>
          <p:cNvSpPr txBox="1"/>
          <p:nvPr/>
        </p:nvSpPr>
        <p:spPr>
          <a:xfrm>
            <a:off x="5956112" y="2143116"/>
            <a:ext cx="2000264" cy="276999"/>
          </a:xfrm>
          <a:prstGeom prst="rect">
            <a:avLst/>
          </a:prstGeom>
          <a:noFill/>
        </p:spPr>
        <p:txBody>
          <a:bodyPr wrap="square" rtlCol="0">
            <a:spAutoFit/>
          </a:bodyPr>
          <a:lstStyle/>
          <a:p>
            <a:r>
              <a:rPr lang="ja-JP" altLang="en-US" sz="1200" dirty="0" smtClean="0"/>
              <a:t>上海・</a:t>
            </a:r>
            <a:r>
              <a:rPr lang="zh-CN" altLang="en-US" sz="1200" dirty="0" smtClean="0"/>
              <a:t>幕墙工厂</a:t>
            </a:r>
            <a:endParaRPr lang="zh-CN" altLang="en-US" sz="1200" dirty="0"/>
          </a:p>
        </p:txBody>
      </p:sp>
      <p:pic>
        <p:nvPicPr>
          <p:cNvPr id="13" name="图片 12" descr="bltgate.jpg"/>
          <p:cNvPicPr>
            <a:picLocks noChangeAspect="1"/>
          </p:cNvPicPr>
          <p:nvPr/>
        </p:nvPicPr>
        <p:blipFill>
          <a:blip r:embed="rId6" cstate="email"/>
          <a:stretch>
            <a:fillRect/>
          </a:stretch>
        </p:blipFill>
        <p:spPr>
          <a:xfrm>
            <a:off x="571472" y="3594309"/>
            <a:ext cx="3643338" cy="1294167"/>
          </a:xfrm>
          <a:prstGeom prst="rect">
            <a:avLst/>
          </a:prstGeom>
        </p:spPr>
      </p:pic>
      <p:sp>
        <p:nvSpPr>
          <p:cNvPr id="14" name="TextBox 13"/>
          <p:cNvSpPr txBox="1"/>
          <p:nvPr/>
        </p:nvSpPr>
        <p:spPr>
          <a:xfrm>
            <a:off x="1874892" y="4880193"/>
            <a:ext cx="1184940" cy="276999"/>
          </a:xfrm>
          <a:prstGeom prst="rect">
            <a:avLst/>
          </a:prstGeom>
          <a:noFill/>
        </p:spPr>
        <p:txBody>
          <a:bodyPr wrap="none" rtlCol="0">
            <a:spAutoFit/>
          </a:bodyPr>
          <a:lstStyle/>
          <a:p>
            <a:r>
              <a:rPr lang="zh-CN" altLang="en-US" sz="1200" dirty="0" smtClean="0"/>
              <a:t>沈阳</a:t>
            </a:r>
            <a:r>
              <a:rPr lang="ja-JP" altLang="en-US" sz="1200" dirty="0" smtClean="0"/>
              <a:t>・</a:t>
            </a:r>
            <a:r>
              <a:rPr lang="zh-CN" altLang="en-US" sz="1200" dirty="0" smtClean="0"/>
              <a:t>电梯工厂</a:t>
            </a:r>
            <a:endParaRPr lang="zh-CN" altLang="en-US" sz="1200" dirty="0"/>
          </a:p>
        </p:txBody>
      </p:sp>
      <p:sp>
        <p:nvSpPr>
          <p:cNvPr id="15" name="TextBox 14"/>
          <p:cNvSpPr txBox="1"/>
          <p:nvPr/>
        </p:nvSpPr>
        <p:spPr>
          <a:xfrm>
            <a:off x="6028120" y="3929066"/>
            <a:ext cx="2000264" cy="276999"/>
          </a:xfrm>
          <a:prstGeom prst="rect">
            <a:avLst/>
          </a:prstGeom>
          <a:noFill/>
        </p:spPr>
        <p:txBody>
          <a:bodyPr wrap="square" rtlCol="0">
            <a:spAutoFit/>
          </a:bodyPr>
          <a:lstStyle/>
          <a:p>
            <a:r>
              <a:rPr lang="ja-JP" altLang="en-US" sz="1200" dirty="0" smtClean="0"/>
              <a:t>成都・</a:t>
            </a:r>
            <a:r>
              <a:rPr lang="zh-CN" altLang="en-US" sz="1200" dirty="0" smtClean="0"/>
              <a:t>幕墙工厂</a:t>
            </a:r>
            <a:endParaRPr lang="zh-CN" altLang="en-US" sz="1200" dirty="0"/>
          </a:p>
        </p:txBody>
      </p:sp>
      <p:sp>
        <p:nvSpPr>
          <p:cNvPr id="16" name="TextBox 15"/>
          <p:cNvSpPr txBox="1"/>
          <p:nvPr/>
        </p:nvSpPr>
        <p:spPr>
          <a:xfrm>
            <a:off x="6028120" y="5643578"/>
            <a:ext cx="2000264" cy="276999"/>
          </a:xfrm>
          <a:prstGeom prst="rect">
            <a:avLst/>
          </a:prstGeom>
          <a:noFill/>
        </p:spPr>
        <p:txBody>
          <a:bodyPr wrap="square" rtlCol="0">
            <a:spAutoFit/>
          </a:bodyPr>
          <a:lstStyle/>
          <a:p>
            <a:r>
              <a:rPr lang="ja-JP" altLang="en-US" sz="1200" dirty="0" smtClean="0"/>
              <a:t>佛山・</a:t>
            </a:r>
            <a:r>
              <a:rPr lang="zh-CN" altLang="en-US" sz="1200" dirty="0" smtClean="0"/>
              <a:t>幕墙工厂</a:t>
            </a:r>
            <a:endParaRPr lang="zh-CN" altLang="en-US" sz="1200" dirty="0"/>
          </a:p>
        </p:txBody>
      </p:sp>
      <p:sp>
        <p:nvSpPr>
          <p:cNvPr id="17" name="TextBox 16"/>
          <p:cNvSpPr txBox="1"/>
          <p:nvPr/>
        </p:nvSpPr>
        <p:spPr>
          <a:xfrm>
            <a:off x="467544" y="5517232"/>
            <a:ext cx="2502608" cy="276999"/>
          </a:xfrm>
          <a:prstGeom prst="rect">
            <a:avLst/>
          </a:prstGeom>
          <a:noFill/>
        </p:spPr>
        <p:txBody>
          <a:bodyPr wrap="none" rtlCol="0">
            <a:spAutoFit/>
          </a:bodyPr>
          <a:lstStyle/>
          <a:p>
            <a:r>
              <a:rPr lang="en-US" altLang="zh-CN" sz="1200" dirty="0" smtClean="0"/>
              <a:t>※2015</a:t>
            </a:r>
            <a:r>
              <a:rPr lang="zh-CN" altLang="en-US" sz="1200" dirty="0" smtClean="0"/>
              <a:t>年</a:t>
            </a:r>
            <a:r>
              <a:rPr lang="en-US" altLang="zh-CN" sz="1200" dirty="0" smtClean="0"/>
              <a:t>12</a:t>
            </a:r>
            <a:r>
              <a:rPr lang="zh-CN" altLang="en-US" sz="1200" dirty="0" smtClean="0"/>
              <a:t>月印度工厂产品下线。</a:t>
            </a:r>
            <a:endParaRPr lang="zh-CN" alt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远大集团幕墙项目业绩</a:t>
            </a:r>
            <a:endParaRPr lang="zh-CN" altLang="en-US" dirty="0"/>
          </a:p>
        </p:txBody>
      </p:sp>
      <p:sp>
        <p:nvSpPr>
          <p:cNvPr id="4" name="页脚占位符 3"/>
          <p:cNvSpPr>
            <a:spLocks noGrp="1"/>
          </p:cNvSpPr>
          <p:nvPr>
            <p:ph type="ftr" sz="quarter" idx="11"/>
          </p:nvPr>
        </p:nvSpPr>
        <p:spPr/>
        <p:txBody>
          <a:bodyPr/>
          <a:lstStyle/>
          <a:p>
            <a:endParaRPr lang="zh-CN" altLang="en-US"/>
          </a:p>
        </p:txBody>
      </p:sp>
      <p:pic>
        <p:nvPicPr>
          <p:cNvPr id="3075" name="Picture 3"/>
          <p:cNvPicPr>
            <a:picLocks noChangeAspect="1" noChangeArrowheads="1"/>
          </p:cNvPicPr>
          <p:nvPr/>
        </p:nvPicPr>
        <p:blipFill>
          <a:blip r:embed="rId3" cstate="email"/>
          <a:srcRect/>
          <a:stretch>
            <a:fillRect/>
          </a:stretch>
        </p:blipFill>
        <p:spPr bwMode="auto">
          <a:xfrm>
            <a:off x="571473" y="1126124"/>
            <a:ext cx="824817" cy="2160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email"/>
          <a:srcRect/>
          <a:stretch>
            <a:fillRect/>
          </a:stretch>
        </p:blipFill>
        <p:spPr bwMode="auto">
          <a:xfrm>
            <a:off x="1500166" y="1126124"/>
            <a:ext cx="1245296" cy="2160000"/>
          </a:xfrm>
          <a:prstGeom prst="rect">
            <a:avLst/>
          </a:prstGeom>
          <a:noFill/>
          <a:ln w="9525">
            <a:noFill/>
            <a:miter lim="800000"/>
            <a:headEnd/>
            <a:tailEnd/>
          </a:ln>
          <a:effectLst/>
        </p:spPr>
      </p:pic>
      <p:grpSp>
        <p:nvGrpSpPr>
          <p:cNvPr id="3" name="组合 29"/>
          <p:cNvGrpSpPr/>
          <p:nvPr/>
        </p:nvGrpSpPr>
        <p:grpSpPr>
          <a:xfrm>
            <a:off x="2857488" y="1126124"/>
            <a:ext cx="1500198" cy="2151570"/>
            <a:chOff x="3428992" y="1000108"/>
            <a:chExt cx="1500198" cy="2151570"/>
          </a:xfrm>
        </p:grpSpPr>
        <p:pic>
          <p:nvPicPr>
            <p:cNvPr id="3078" name="Picture 6"/>
            <p:cNvPicPr>
              <a:picLocks noChangeAspect="1" noChangeArrowheads="1"/>
            </p:cNvPicPr>
            <p:nvPr/>
          </p:nvPicPr>
          <p:blipFill>
            <a:blip r:embed="rId5" cstate="email"/>
            <a:srcRect/>
            <a:stretch>
              <a:fillRect/>
            </a:stretch>
          </p:blipFill>
          <p:spPr bwMode="auto">
            <a:xfrm>
              <a:off x="3428992" y="1000108"/>
              <a:ext cx="1496962" cy="10800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cstate="email"/>
            <a:srcRect/>
            <a:stretch>
              <a:fillRect/>
            </a:stretch>
          </p:blipFill>
          <p:spPr bwMode="auto">
            <a:xfrm>
              <a:off x="3428992" y="2071678"/>
              <a:ext cx="1500198" cy="1080000"/>
            </a:xfrm>
            <a:prstGeom prst="rect">
              <a:avLst/>
            </a:prstGeom>
            <a:noFill/>
            <a:ln w="9525">
              <a:noFill/>
              <a:miter lim="800000"/>
              <a:headEnd/>
              <a:tailEnd/>
            </a:ln>
            <a:effectLst/>
          </p:spPr>
        </p:pic>
      </p:grpSp>
      <p:pic>
        <p:nvPicPr>
          <p:cNvPr id="3080" name="Picture 8"/>
          <p:cNvPicPr>
            <a:picLocks noChangeAspect="1" noChangeArrowheads="1"/>
          </p:cNvPicPr>
          <p:nvPr/>
        </p:nvPicPr>
        <p:blipFill>
          <a:blip r:embed="rId7" cstate="email"/>
          <a:srcRect/>
          <a:stretch>
            <a:fillRect/>
          </a:stretch>
        </p:blipFill>
        <p:spPr bwMode="auto">
          <a:xfrm>
            <a:off x="4429124" y="1126124"/>
            <a:ext cx="857256" cy="2160000"/>
          </a:xfrm>
          <a:prstGeom prst="rect">
            <a:avLst/>
          </a:prstGeom>
          <a:noFill/>
          <a:ln w="9525">
            <a:noFill/>
            <a:miter lim="800000"/>
            <a:headEnd/>
            <a:tailEnd/>
          </a:ln>
          <a:effectLst/>
        </p:spPr>
      </p:pic>
      <p:pic>
        <p:nvPicPr>
          <p:cNvPr id="3081" name="Picture 9"/>
          <p:cNvPicPr>
            <a:picLocks noChangeAspect="1" noChangeArrowheads="1"/>
          </p:cNvPicPr>
          <p:nvPr/>
        </p:nvPicPr>
        <p:blipFill>
          <a:blip r:embed="rId8" cstate="email"/>
          <a:srcRect/>
          <a:stretch>
            <a:fillRect/>
          </a:stretch>
        </p:blipFill>
        <p:spPr bwMode="auto">
          <a:xfrm>
            <a:off x="584922" y="3714752"/>
            <a:ext cx="1200996" cy="1080000"/>
          </a:xfrm>
          <a:prstGeom prst="rect">
            <a:avLst/>
          </a:prstGeom>
          <a:noFill/>
          <a:ln w="9525">
            <a:noFill/>
            <a:miter lim="800000"/>
            <a:headEnd/>
            <a:tailEnd/>
          </a:ln>
          <a:effectLst/>
        </p:spPr>
      </p:pic>
      <p:pic>
        <p:nvPicPr>
          <p:cNvPr id="3082" name="Picture 10"/>
          <p:cNvPicPr>
            <a:picLocks noChangeAspect="1" noChangeArrowheads="1"/>
          </p:cNvPicPr>
          <p:nvPr/>
        </p:nvPicPr>
        <p:blipFill>
          <a:blip r:embed="rId9" cstate="email"/>
          <a:srcRect/>
          <a:stretch>
            <a:fillRect/>
          </a:stretch>
        </p:blipFill>
        <p:spPr bwMode="auto">
          <a:xfrm>
            <a:off x="571472" y="4857760"/>
            <a:ext cx="3280839" cy="1080000"/>
          </a:xfrm>
          <a:prstGeom prst="rect">
            <a:avLst/>
          </a:prstGeom>
          <a:noFill/>
          <a:ln>
            <a:noFill/>
          </a:ln>
        </p:spPr>
      </p:pic>
      <p:pic>
        <p:nvPicPr>
          <p:cNvPr id="3083" name="Picture 11"/>
          <p:cNvPicPr>
            <a:picLocks noChangeAspect="1" noChangeArrowheads="1"/>
          </p:cNvPicPr>
          <p:nvPr/>
        </p:nvPicPr>
        <p:blipFill>
          <a:blip r:embed="rId10" cstate="email"/>
          <a:srcRect/>
          <a:stretch>
            <a:fillRect/>
          </a:stretch>
        </p:blipFill>
        <p:spPr bwMode="auto">
          <a:xfrm>
            <a:off x="7805760" y="1126124"/>
            <a:ext cx="903800" cy="2160000"/>
          </a:xfrm>
          <a:prstGeom prst="rect">
            <a:avLst/>
          </a:prstGeom>
          <a:noFill/>
          <a:ln w="9525">
            <a:noFill/>
            <a:miter lim="800000"/>
            <a:headEnd/>
            <a:tailEnd/>
          </a:ln>
          <a:effectLst/>
        </p:spPr>
      </p:pic>
      <p:pic>
        <p:nvPicPr>
          <p:cNvPr id="3084" name="Picture 12"/>
          <p:cNvPicPr>
            <a:picLocks noChangeAspect="1" noChangeArrowheads="1"/>
          </p:cNvPicPr>
          <p:nvPr/>
        </p:nvPicPr>
        <p:blipFill>
          <a:blip r:embed="rId11" cstate="email"/>
          <a:srcRect/>
          <a:stretch>
            <a:fillRect/>
          </a:stretch>
        </p:blipFill>
        <p:spPr bwMode="auto">
          <a:xfrm>
            <a:off x="5357818" y="1126124"/>
            <a:ext cx="1192672" cy="2160000"/>
          </a:xfrm>
          <a:prstGeom prst="rect">
            <a:avLst/>
          </a:prstGeom>
          <a:noFill/>
          <a:ln w="9525">
            <a:noFill/>
            <a:miter lim="800000"/>
            <a:headEnd/>
            <a:tailEnd/>
          </a:ln>
          <a:effectLst/>
        </p:spPr>
      </p:pic>
      <p:pic>
        <p:nvPicPr>
          <p:cNvPr id="3085" name="Picture 13"/>
          <p:cNvPicPr>
            <a:picLocks noChangeAspect="1" noChangeArrowheads="1"/>
          </p:cNvPicPr>
          <p:nvPr/>
        </p:nvPicPr>
        <p:blipFill>
          <a:blip r:embed="rId12" cstate="email"/>
          <a:srcRect/>
          <a:stretch>
            <a:fillRect/>
          </a:stretch>
        </p:blipFill>
        <p:spPr bwMode="auto">
          <a:xfrm>
            <a:off x="6643702" y="1126124"/>
            <a:ext cx="1070182" cy="2160000"/>
          </a:xfrm>
          <a:prstGeom prst="rect">
            <a:avLst/>
          </a:prstGeom>
          <a:noFill/>
          <a:ln w="9525">
            <a:noFill/>
            <a:miter lim="800000"/>
            <a:headEnd/>
            <a:tailEnd/>
          </a:ln>
          <a:effectLst/>
        </p:spPr>
      </p:pic>
      <p:pic>
        <p:nvPicPr>
          <p:cNvPr id="3086" name="Picture 14"/>
          <p:cNvPicPr>
            <a:picLocks noChangeAspect="1" noChangeArrowheads="1"/>
          </p:cNvPicPr>
          <p:nvPr/>
        </p:nvPicPr>
        <p:blipFill>
          <a:blip r:embed="rId13" cstate="email"/>
          <a:srcRect/>
          <a:stretch>
            <a:fillRect/>
          </a:stretch>
        </p:blipFill>
        <p:spPr bwMode="auto">
          <a:xfrm>
            <a:off x="7286644" y="3786190"/>
            <a:ext cx="1416073" cy="2160000"/>
          </a:xfrm>
          <a:prstGeom prst="rect">
            <a:avLst/>
          </a:prstGeom>
          <a:noFill/>
          <a:ln w="9525">
            <a:noFill/>
            <a:miter lim="800000"/>
            <a:headEnd/>
            <a:tailEnd/>
          </a:ln>
          <a:effectLst/>
        </p:spPr>
      </p:pic>
      <p:pic>
        <p:nvPicPr>
          <p:cNvPr id="3087" name="Picture 15"/>
          <p:cNvPicPr>
            <a:picLocks noChangeAspect="1" noChangeArrowheads="1"/>
          </p:cNvPicPr>
          <p:nvPr/>
        </p:nvPicPr>
        <p:blipFill>
          <a:blip r:embed="rId14" cstate="email"/>
          <a:srcRect/>
          <a:stretch>
            <a:fillRect/>
          </a:stretch>
        </p:blipFill>
        <p:spPr bwMode="auto">
          <a:xfrm>
            <a:off x="4134339" y="3769330"/>
            <a:ext cx="1509231" cy="2160000"/>
          </a:xfrm>
          <a:prstGeom prst="rect">
            <a:avLst/>
          </a:prstGeom>
          <a:noFill/>
          <a:ln w="9525">
            <a:noFill/>
            <a:miter lim="800000"/>
            <a:headEnd/>
            <a:tailEnd/>
          </a:ln>
          <a:effectLst/>
        </p:spPr>
      </p:pic>
      <p:pic>
        <p:nvPicPr>
          <p:cNvPr id="3088" name="Picture 16"/>
          <p:cNvPicPr>
            <a:picLocks noChangeAspect="1" noChangeArrowheads="1"/>
          </p:cNvPicPr>
          <p:nvPr/>
        </p:nvPicPr>
        <p:blipFill>
          <a:blip r:embed="rId15" cstate="email"/>
          <a:srcRect/>
          <a:stretch>
            <a:fillRect/>
          </a:stretch>
        </p:blipFill>
        <p:spPr bwMode="auto">
          <a:xfrm>
            <a:off x="5940351" y="3786190"/>
            <a:ext cx="1060541" cy="2160000"/>
          </a:xfrm>
          <a:prstGeom prst="rect">
            <a:avLst/>
          </a:prstGeom>
          <a:noFill/>
          <a:ln w="9525">
            <a:noFill/>
            <a:miter lim="800000"/>
            <a:headEnd/>
            <a:tailEnd/>
          </a:ln>
          <a:effectLst/>
        </p:spPr>
      </p:pic>
      <p:pic>
        <p:nvPicPr>
          <p:cNvPr id="3090" name="Picture 18"/>
          <p:cNvPicPr>
            <a:picLocks noChangeAspect="1" noChangeArrowheads="1"/>
          </p:cNvPicPr>
          <p:nvPr/>
        </p:nvPicPr>
        <p:blipFill>
          <a:blip r:embed="rId16" cstate="email"/>
          <a:srcRect/>
          <a:stretch>
            <a:fillRect/>
          </a:stretch>
        </p:blipFill>
        <p:spPr bwMode="auto">
          <a:xfrm>
            <a:off x="1833543" y="3714752"/>
            <a:ext cx="1999505" cy="1080000"/>
          </a:xfrm>
          <a:prstGeom prst="rect">
            <a:avLst/>
          </a:prstGeom>
          <a:noFill/>
          <a:ln w="9525">
            <a:noFill/>
            <a:miter lim="800000"/>
            <a:headEnd/>
            <a:tailEnd/>
          </a:ln>
          <a:effectLst/>
        </p:spPr>
      </p:pic>
      <p:sp>
        <p:nvSpPr>
          <p:cNvPr id="34" name="TextBox 33"/>
          <p:cNvSpPr txBox="1"/>
          <p:nvPr/>
        </p:nvSpPr>
        <p:spPr>
          <a:xfrm>
            <a:off x="2805100" y="1109646"/>
            <a:ext cx="954107" cy="276999"/>
          </a:xfrm>
          <a:prstGeom prst="rect">
            <a:avLst/>
          </a:prstGeom>
          <a:noFill/>
        </p:spPr>
        <p:txBody>
          <a:bodyPr wrap="none" rtlCol="0">
            <a:spAutoFit/>
          </a:bodyPr>
          <a:lstStyle/>
          <a:p>
            <a:r>
              <a:rPr lang="zh-CN" altLang="en-US" sz="1200" dirty="0" smtClean="0">
                <a:solidFill>
                  <a:schemeClr val="bg1"/>
                </a:solidFill>
              </a:rPr>
              <a:t>北京水立方</a:t>
            </a:r>
            <a:endParaRPr lang="zh-CN" altLang="en-US" sz="1200" dirty="0">
              <a:solidFill>
                <a:schemeClr val="bg1"/>
              </a:solidFill>
            </a:endParaRPr>
          </a:p>
        </p:txBody>
      </p:sp>
      <p:sp>
        <p:nvSpPr>
          <p:cNvPr id="35" name="TextBox 34"/>
          <p:cNvSpPr txBox="1"/>
          <p:nvPr/>
        </p:nvSpPr>
        <p:spPr>
          <a:xfrm>
            <a:off x="2809863" y="2214554"/>
            <a:ext cx="800219" cy="276999"/>
          </a:xfrm>
          <a:prstGeom prst="rect">
            <a:avLst/>
          </a:prstGeom>
          <a:noFill/>
        </p:spPr>
        <p:txBody>
          <a:bodyPr wrap="none" rtlCol="0">
            <a:spAutoFit/>
          </a:bodyPr>
          <a:lstStyle/>
          <a:p>
            <a:r>
              <a:rPr lang="zh-CN" altLang="en-US" sz="1200" dirty="0" smtClean="0"/>
              <a:t>北京鸟巢</a:t>
            </a:r>
            <a:endParaRPr lang="zh-CN" altLang="en-US" sz="1200" dirty="0"/>
          </a:p>
        </p:txBody>
      </p:sp>
      <p:sp>
        <p:nvSpPr>
          <p:cNvPr id="36" name="TextBox 35"/>
          <p:cNvSpPr txBox="1"/>
          <p:nvPr/>
        </p:nvSpPr>
        <p:spPr>
          <a:xfrm>
            <a:off x="4988521" y="1142984"/>
            <a:ext cx="369332" cy="1275862"/>
          </a:xfrm>
          <a:prstGeom prst="rect">
            <a:avLst/>
          </a:prstGeom>
          <a:noFill/>
        </p:spPr>
        <p:txBody>
          <a:bodyPr vert="eaVert" wrap="none" rtlCol="0">
            <a:spAutoFit/>
          </a:bodyPr>
          <a:lstStyle/>
          <a:p>
            <a:r>
              <a:rPr lang="zh-CN" altLang="en-US" sz="1200" dirty="0" smtClean="0">
                <a:solidFill>
                  <a:schemeClr val="bg1"/>
                </a:solidFill>
              </a:rPr>
              <a:t>日本新宿</a:t>
            </a:r>
            <a:r>
              <a:rPr lang="en-US" altLang="zh-CN" sz="1200" dirty="0" smtClean="0">
                <a:solidFill>
                  <a:schemeClr val="bg1"/>
                </a:solidFill>
              </a:rPr>
              <a:t>COCOON</a:t>
            </a:r>
            <a:endParaRPr lang="zh-CN" altLang="en-US" sz="1200" dirty="0">
              <a:solidFill>
                <a:schemeClr val="bg1"/>
              </a:solidFill>
            </a:endParaRPr>
          </a:p>
        </p:txBody>
      </p:sp>
      <p:sp>
        <p:nvSpPr>
          <p:cNvPr id="37" name="TextBox 36"/>
          <p:cNvSpPr txBox="1"/>
          <p:nvPr/>
        </p:nvSpPr>
        <p:spPr>
          <a:xfrm>
            <a:off x="6236365" y="1153006"/>
            <a:ext cx="369332" cy="1169551"/>
          </a:xfrm>
          <a:prstGeom prst="rect">
            <a:avLst/>
          </a:prstGeom>
          <a:noFill/>
        </p:spPr>
        <p:txBody>
          <a:bodyPr vert="eaVert" wrap="none" rtlCol="0">
            <a:spAutoFit/>
          </a:bodyPr>
          <a:lstStyle/>
          <a:p>
            <a:r>
              <a:rPr lang="zh-CN" altLang="en-US" sz="1200" dirty="0" smtClean="0"/>
              <a:t>日本东京虎之门</a:t>
            </a:r>
            <a:endParaRPr lang="zh-CN" altLang="en-US" sz="1200" dirty="0"/>
          </a:p>
        </p:txBody>
      </p:sp>
      <p:sp>
        <p:nvSpPr>
          <p:cNvPr id="38" name="TextBox 37"/>
          <p:cNvSpPr txBox="1"/>
          <p:nvPr/>
        </p:nvSpPr>
        <p:spPr>
          <a:xfrm>
            <a:off x="539552" y="4552186"/>
            <a:ext cx="800219" cy="276999"/>
          </a:xfrm>
          <a:prstGeom prst="rect">
            <a:avLst/>
          </a:prstGeom>
          <a:noFill/>
        </p:spPr>
        <p:txBody>
          <a:bodyPr wrap="none" rtlCol="0">
            <a:spAutoFit/>
          </a:bodyPr>
          <a:lstStyle/>
          <a:p>
            <a:r>
              <a:rPr lang="zh-CN" altLang="en-US" sz="1200" dirty="0" smtClean="0">
                <a:solidFill>
                  <a:schemeClr val="bg1"/>
                </a:solidFill>
              </a:rPr>
              <a:t>恒隆大厦</a:t>
            </a:r>
            <a:endParaRPr lang="zh-CN" altLang="en-US" sz="1200" dirty="0">
              <a:solidFill>
                <a:schemeClr val="bg1"/>
              </a:solidFill>
            </a:endParaRPr>
          </a:p>
        </p:txBody>
      </p:sp>
      <p:sp>
        <p:nvSpPr>
          <p:cNvPr id="39" name="TextBox 38"/>
          <p:cNvSpPr txBox="1"/>
          <p:nvPr/>
        </p:nvSpPr>
        <p:spPr>
          <a:xfrm>
            <a:off x="2897813" y="3738565"/>
            <a:ext cx="954107" cy="276999"/>
          </a:xfrm>
          <a:prstGeom prst="rect">
            <a:avLst/>
          </a:prstGeom>
          <a:noFill/>
        </p:spPr>
        <p:txBody>
          <a:bodyPr wrap="none" rtlCol="0">
            <a:spAutoFit/>
          </a:bodyPr>
          <a:lstStyle/>
          <a:p>
            <a:r>
              <a:rPr lang="zh-CN" altLang="en-US" sz="1200" dirty="0" smtClean="0"/>
              <a:t>迪拜商业湾</a:t>
            </a:r>
            <a:endParaRPr lang="zh-CN" altLang="en-US" sz="1200" dirty="0"/>
          </a:p>
        </p:txBody>
      </p:sp>
      <p:sp>
        <p:nvSpPr>
          <p:cNvPr id="40" name="TextBox 39"/>
          <p:cNvSpPr txBox="1"/>
          <p:nvPr/>
        </p:nvSpPr>
        <p:spPr>
          <a:xfrm>
            <a:off x="642910" y="4857760"/>
            <a:ext cx="1723549" cy="276999"/>
          </a:xfrm>
          <a:prstGeom prst="rect">
            <a:avLst/>
          </a:prstGeom>
          <a:noFill/>
        </p:spPr>
        <p:txBody>
          <a:bodyPr wrap="none" rtlCol="0">
            <a:spAutoFit/>
          </a:bodyPr>
          <a:lstStyle/>
          <a:p>
            <a:r>
              <a:rPr lang="zh-CN" altLang="en-US" sz="1200" dirty="0" smtClean="0"/>
              <a:t>法兰克福航空铁道中心</a:t>
            </a:r>
            <a:endParaRPr lang="zh-CN" altLang="en-US" sz="1200" dirty="0"/>
          </a:p>
        </p:txBody>
      </p:sp>
      <p:sp>
        <p:nvSpPr>
          <p:cNvPr id="41" name="TextBox 40"/>
          <p:cNvSpPr txBox="1"/>
          <p:nvPr/>
        </p:nvSpPr>
        <p:spPr>
          <a:xfrm>
            <a:off x="5286476" y="3786190"/>
            <a:ext cx="369332" cy="1169551"/>
          </a:xfrm>
          <a:prstGeom prst="rect">
            <a:avLst/>
          </a:prstGeom>
          <a:noFill/>
        </p:spPr>
        <p:txBody>
          <a:bodyPr vert="eaVert" wrap="none" rtlCol="0">
            <a:spAutoFit/>
          </a:bodyPr>
          <a:lstStyle/>
          <a:p>
            <a:r>
              <a:rPr lang="zh-CN" altLang="en-US" sz="1200" dirty="0" smtClean="0"/>
              <a:t>加拿大帝王大厦</a:t>
            </a:r>
            <a:endParaRPr lang="zh-CN" altLang="en-US" sz="1200" dirty="0"/>
          </a:p>
        </p:txBody>
      </p:sp>
      <p:sp>
        <p:nvSpPr>
          <p:cNvPr id="42" name="TextBox 41"/>
          <p:cNvSpPr txBox="1"/>
          <p:nvPr/>
        </p:nvSpPr>
        <p:spPr>
          <a:xfrm>
            <a:off x="6681918" y="3790953"/>
            <a:ext cx="369332" cy="1323439"/>
          </a:xfrm>
          <a:prstGeom prst="rect">
            <a:avLst/>
          </a:prstGeom>
          <a:noFill/>
        </p:spPr>
        <p:txBody>
          <a:bodyPr vert="eaVert" wrap="none" rtlCol="0">
            <a:spAutoFit/>
          </a:bodyPr>
          <a:lstStyle/>
          <a:p>
            <a:r>
              <a:rPr lang="zh-CN" altLang="en-US" sz="1200" dirty="0" smtClean="0">
                <a:solidFill>
                  <a:schemeClr val="bg1"/>
                </a:solidFill>
              </a:rPr>
              <a:t>上海外滩震旦大楼</a:t>
            </a:r>
            <a:endParaRPr lang="zh-CN" altLang="en-US" sz="1200" dirty="0">
              <a:solidFill>
                <a:schemeClr val="bg1"/>
              </a:solidFill>
            </a:endParaRPr>
          </a:p>
        </p:txBody>
      </p:sp>
      <p:sp>
        <p:nvSpPr>
          <p:cNvPr id="43" name="TextBox 42"/>
          <p:cNvSpPr txBox="1"/>
          <p:nvPr/>
        </p:nvSpPr>
        <p:spPr>
          <a:xfrm>
            <a:off x="7248728" y="3786190"/>
            <a:ext cx="369332" cy="1323439"/>
          </a:xfrm>
          <a:prstGeom prst="rect">
            <a:avLst/>
          </a:prstGeom>
          <a:noFill/>
        </p:spPr>
        <p:txBody>
          <a:bodyPr vert="eaVert" wrap="none" rtlCol="0">
            <a:spAutoFit/>
          </a:bodyPr>
          <a:lstStyle/>
          <a:p>
            <a:r>
              <a:rPr lang="zh-CN" altLang="en-US" sz="1200" dirty="0" smtClean="0"/>
              <a:t>美国莱尔斯丹公寓</a:t>
            </a:r>
            <a:endParaRPr lang="zh-CN" altLang="en-US" sz="1200" dirty="0"/>
          </a:p>
        </p:txBody>
      </p:sp>
      <p:sp>
        <p:nvSpPr>
          <p:cNvPr id="44" name="TextBox 43"/>
          <p:cNvSpPr txBox="1"/>
          <p:nvPr/>
        </p:nvSpPr>
        <p:spPr>
          <a:xfrm>
            <a:off x="6702998" y="1142984"/>
            <a:ext cx="369332" cy="1323439"/>
          </a:xfrm>
          <a:prstGeom prst="rect">
            <a:avLst/>
          </a:prstGeom>
          <a:noFill/>
        </p:spPr>
        <p:txBody>
          <a:bodyPr vert="eaVert" wrap="none" rtlCol="0">
            <a:spAutoFit/>
          </a:bodyPr>
          <a:lstStyle/>
          <a:p>
            <a:r>
              <a:rPr lang="zh-CN" altLang="en-US" sz="1200" dirty="0" smtClean="0"/>
              <a:t>英国莱登办公大楼</a:t>
            </a:r>
            <a:endParaRPr lang="zh-CN" altLang="en-US" sz="1200" dirty="0"/>
          </a:p>
        </p:txBody>
      </p:sp>
      <p:sp>
        <p:nvSpPr>
          <p:cNvPr id="45" name="TextBox 44"/>
          <p:cNvSpPr txBox="1"/>
          <p:nvPr/>
        </p:nvSpPr>
        <p:spPr>
          <a:xfrm>
            <a:off x="8396417" y="1142984"/>
            <a:ext cx="369332" cy="1015663"/>
          </a:xfrm>
          <a:prstGeom prst="rect">
            <a:avLst/>
          </a:prstGeom>
          <a:noFill/>
        </p:spPr>
        <p:txBody>
          <a:bodyPr vert="eaVert" wrap="none" rtlCol="0">
            <a:spAutoFit/>
          </a:bodyPr>
          <a:lstStyle/>
          <a:p>
            <a:r>
              <a:rPr lang="zh-CN" altLang="en-US" sz="1200" dirty="0" smtClean="0"/>
              <a:t>俄罗斯水银城</a:t>
            </a:r>
            <a:endParaRPr lang="zh-CN" altLang="en-US" sz="1200" dirty="0"/>
          </a:p>
        </p:txBody>
      </p:sp>
      <p:sp>
        <p:nvSpPr>
          <p:cNvPr id="46" name="TextBox 45"/>
          <p:cNvSpPr txBox="1"/>
          <p:nvPr/>
        </p:nvSpPr>
        <p:spPr>
          <a:xfrm>
            <a:off x="500034" y="1142984"/>
            <a:ext cx="369332" cy="1323439"/>
          </a:xfrm>
          <a:prstGeom prst="rect">
            <a:avLst/>
          </a:prstGeom>
          <a:noFill/>
        </p:spPr>
        <p:txBody>
          <a:bodyPr vert="eaVert" wrap="none" rtlCol="0">
            <a:spAutoFit/>
          </a:bodyPr>
          <a:lstStyle/>
          <a:p>
            <a:r>
              <a:rPr lang="zh-CN" altLang="en-US" sz="1200" dirty="0" smtClean="0">
                <a:solidFill>
                  <a:schemeClr val="bg1"/>
                </a:solidFill>
              </a:rPr>
              <a:t>深圳平安金融中心</a:t>
            </a:r>
            <a:endParaRPr lang="zh-CN" altLang="en-US" sz="1200" dirty="0">
              <a:solidFill>
                <a:schemeClr val="bg1"/>
              </a:solidFill>
            </a:endParaRPr>
          </a:p>
        </p:txBody>
      </p:sp>
      <p:sp>
        <p:nvSpPr>
          <p:cNvPr id="47" name="TextBox 46"/>
          <p:cNvSpPr txBox="1"/>
          <p:nvPr/>
        </p:nvSpPr>
        <p:spPr>
          <a:xfrm>
            <a:off x="467544" y="6021288"/>
            <a:ext cx="4956678" cy="276999"/>
          </a:xfrm>
          <a:prstGeom prst="rect">
            <a:avLst/>
          </a:prstGeom>
          <a:noFill/>
        </p:spPr>
        <p:txBody>
          <a:bodyPr wrap="none" rtlCol="0">
            <a:spAutoFit/>
          </a:bodyPr>
          <a:lstStyle/>
          <a:p>
            <a:r>
              <a:rPr lang="ja-JP" altLang="en-US" sz="1200" dirty="0" smtClean="0"/>
              <a:t>＊</a:t>
            </a:r>
            <a:r>
              <a:rPr lang="zh-CN" altLang="en-US" sz="1200" dirty="0" smtClean="0"/>
              <a:t>本页为部分项目介绍，更多信息请参考</a:t>
            </a:r>
            <a:r>
              <a:rPr lang="ja-JP" altLang="en-US" sz="1200" dirty="0" smtClean="0"/>
              <a:t>　</a:t>
            </a:r>
            <a:r>
              <a:rPr lang="en-US" altLang="ja-JP" sz="1200" u="sng" dirty="0" smtClean="0"/>
              <a:t>http://www.yuandacn.com/</a:t>
            </a:r>
            <a:endParaRPr lang="zh-CN" altLang="en-US" sz="1200" dirty="0"/>
          </a:p>
        </p:txBody>
      </p:sp>
      <p:sp>
        <p:nvSpPr>
          <p:cNvPr id="48" name="TextBox 47"/>
          <p:cNvSpPr txBox="1"/>
          <p:nvPr/>
        </p:nvSpPr>
        <p:spPr>
          <a:xfrm>
            <a:off x="1466364" y="1136033"/>
            <a:ext cx="369332" cy="1015663"/>
          </a:xfrm>
          <a:prstGeom prst="rect">
            <a:avLst/>
          </a:prstGeom>
          <a:noFill/>
        </p:spPr>
        <p:txBody>
          <a:bodyPr vert="eaVert" wrap="none" rtlCol="0">
            <a:spAutoFit/>
          </a:bodyPr>
          <a:lstStyle/>
          <a:p>
            <a:r>
              <a:rPr lang="zh-CN" altLang="en-US" sz="1200" dirty="0" smtClean="0"/>
              <a:t>上海中心大厦</a:t>
            </a:r>
            <a:endParaRPr lang="zh-CN" alt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远大集团电梯项目业绩</a:t>
            </a:r>
            <a:endParaRPr lang="zh-CN" altLang="en-US" b="0" dirty="0"/>
          </a:p>
        </p:txBody>
      </p:sp>
      <p:sp>
        <p:nvSpPr>
          <p:cNvPr id="4" name="页脚占位符 3"/>
          <p:cNvSpPr>
            <a:spLocks noGrp="1"/>
          </p:cNvSpPr>
          <p:nvPr>
            <p:ph type="ftr" sz="quarter" idx="11"/>
          </p:nvPr>
        </p:nvSpPr>
        <p:spPr>
          <a:xfrm>
            <a:off x="2620144" y="6261764"/>
            <a:ext cx="2895600" cy="365125"/>
          </a:xfrm>
        </p:spPr>
        <p:txBody>
          <a:bodyPr/>
          <a:lstStyle/>
          <a:p>
            <a:endParaRPr lang="zh-CN" altLang="en-US"/>
          </a:p>
        </p:txBody>
      </p:sp>
      <p:pic>
        <p:nvPicPr>
          <p:cNvPr id="5" name="Picture 2"/>
          <p:cNvPicPr>
            <a:picLocks noChangeAspect="1" noChangeArrowheads="1"/>
          </p:cNvPicPr>
          <p:nvPr/>
        </p:nvPicPr>
        <p:blipFill>
          <a:blip r:embed="rId2" cstate="email"/>
          <a:srcRect/>
          <a:stretch>
            <a:fillRect/>
          </a:stretch>
        </p:blipFill>
        <p:spPr bwMode="auto">
          <a:xfrm>
            <a:off x="298097" y="886142"/>
            <a:ext cx="1210861" cy="1296000"/>
          </a:xfrm>
          <a:prstGeom prst="rect">
            <a:avLst/>
          </a:prstGeom>
          <a:noFill/>
          <a:ln w="9525">
            <a:noFill/>
            <a:miter lim="800000"/>
            <a:headEnd/>
            <a:tailEnd/>
          </a:ln>
        </p:spPr>
      </p:pic>
      <p:sp>
        <p:nvSpPr>
          <p:cNvPr id="9" name="TextBox 8"/>
          <p:cNvSpPr txBox="1"/>
          <p:nvPr/>
        </p:nvSpPr>
        <p:spPr>
          <a:xfrm>
            <a:off x="1522232" y="982469"/>
            <a:ext cx="1146468" cy="646331"/>
          </a:xfrm>
          <a:prstGeom prst="rect">
            <a:avLst/>
          </a:prstGeom>
          <a:noFill/>
        </p:spPr>
        <p:txBody>
          <a:bodyPr wrap="none" rtlCol="0">
            <a:spAutoFit/>
          </a:bodyPr>
          <a:lstStyle/>
          <a:p>
            <a:r>
              <a:rPr lang="zh-CN" altLang="en-US" sz="1200" dirty="0" smtClean="0"/>
              <a:t>航空铁路中心</a:t>
            </a:r>
            <a:endParaRPr lang="en-US" altLang="zh-CN" sz="1200" dirty="0" smtClean="0"/>
          </a:p>
          <a:p>
            <a:r>
              <a:rPr lang="zh-CN" altLang="en-US" sz="1200" dirty="0" smtClean="0"/>
              <a:t>德国</a:t>
            </a:r>
            <a:r>
              <a:rPr lang="en-US" altLang="zh-CN" sz="1200" dirty="0" smtClean="0"/>
              <a:t>·</a:t>
            </a:r>
            <a:r>
              <a:rPr lang="zh-CN" altLang="en-US" sz="1200" dirty="0" smtClean="0"/>
              <a:t>法兰克福</a:t>
            </a:r>
            <a:endParaRPr lang="en-US" altLang="ja-JP" sz="1200" dirty="0" smtClean="0"/>
          </a:p>
          <a:p>
            <a:r>
              <a:rPr lang="en-US" altLang="ja-JP" sz="1200" dirty="0" smtClean="0"/>
              <a:t>99</a:t>
            </a:r>
            <a:r>
              <a:rPr lang="ja-JP" altLang="en-US" sz="1200" dirty="0" smtClean="0"/>
              <a:t>台</a:t>
            </a:r>
            <a:endParaRPr lang="zh-CN" altLang="en-US" sz="1200" dirty="0"/>
          </a:p>
        </p:txBody>
      </p:sp>
      <p:pic>
        <p:nvPicPr>
          <p:cNvPr id="6" name="Picture 3"/>
          <p:cNvPicPr>
            <a:picLocks noChangeAspect="1" noChangeArrowheads="1"/>
          </p:cNvPicPr>
          <p:nvPr/>
        </p:nvPicPr>
        <p:blipFill>
          <a:blip r:embed="rId3" cstate="email"/>
          <a:srcRect/>
          <a:stretch>
            <a:fillRect/>
          </a:stretch>
        </p:blipFill>
        <p:spPr bwMode="auto">
          <a:xfrm>
            <a:off x="298096" y="2326302"/>
            <a:ext cx="1211478" cy="1296000"/>
          </a:xfrm>
          <a:prstGeom prst="rect">
            <a:avLst/>
          </a:prstGeom>
          <a:noFill/>
          <a:ln w="9525">
            <a:noFill/>
            <a:miter lim="800000"/>
            <a:headEnd/>
            <a:tailEnd/>
          </a:ln>
        </p:spPr>
      </p:pic>
      <p:sp>
        <p:nvSpPr>
          <p:cNvPr id="11" name="TextBox 10"/>
          <p:cNvSpPr txBox="1"/>
          <p:nvPr/>
        </p:nvSpPr>
        <p:spPr>
          <a:xfrm>
            <a:off x="1525818" y="2422629"/>
            <a:ext cx="971741" cy="646331"/>
          </a:xfrm>
          <a:prstGeom prst="rect">
            <a:avLst/>
          </a:prstGeom>
          <a:noFill/>
        </p:spPr>
        <p:txBody>
          <a:bodyPr wrap="none" rtlCol="0">
            <a:spAutoFit/>
          </a:bodyPr>
          <a:lstStyle/>
          <a:p>
            <a:r>
              <a:rPr lang="zh-CN" altLang="en-US" sz="1200" dirty="0" smtClean="0"/>
              <a:t>希斯罗机场</a:t>
            </a:r>
            <a:endParaRPr lang="en-US" altLang="ja-JP" sz="1200" dirty="0" smtClean="0"/>
          </a:p>
          <a:p>
            <a:r>
              <a:rPr lang="zh-CN" altLang="en-US" sz="1200" dirty="0" smtClean="0"/>
              <a:t>英国</a:t>
            </a:r>
            <a:r>
              <a:rPr lang="en-US" altLang="zh-CN" sz="1200" dirty="0" smtClean="0"/>
              <a:t>·</a:t>
            </a:r>
            <a:r>
              <a:rPr lang="zh-CN" altLang="en-US" sz="1200" dirty="0" smtClean="0"/>
              <a:t>伦敦</a:t>
            </a:r>
            <a:endParaRPr lang="en-US" altLang="ja-JP" sz="1200" dirty="0" smtClean="0"/>
          </a:p>
          <a:p>
            <a:r>
              <a:rPr lang="en-US" altLang="ja-JP" sz="1200" dirty="0" smtClean="0"/>
              <a:t>19</a:t>
            </a:r>
            <a:endParaRPr lang="zh-CN" altLang="en-US" sz="1200" dirty="0"/>
          </a:p>
        </p:txBody>
      </p:sp>
      <p:pic>
        <p:nvPicPr>
          <p:cNvPr id="1028" name="Picture 4"/>
          <p:cNvPicPr>
            <a:picLocks noChangeAspect="1" noChangeArrowheads="1"/>
          </p:cNvPicPr>
          <p:nvPr/>
        </p:nvPicPr>
        <p:blipFill>
          <a:blip r:embed="rId4" cstate="email"/>
          <a:srcRect/>
          <a:stretch>
            <a:fillRect/>
          </a:stretch>
        </p:blipFill>
        <p:spPr bwMode="auto">
          <a:xfrm>
            <a:off x="298096" y="3766462"/>
            <a:ext cx="1219200" cy="1333500"/>
          </a:xfrm>
          <a:prstGeom prst="rect">
            <a:avLst/>
          </a:prstGeom>
          <a:noFill/>
          <a:ln w="9525">
            <a:noFill/>
            <a:miter lim="800000"/>
            <a:headEnd/>
            <a:tailEnd/>
          </a:ln>
        </p:spPr>
      </p:pic>
      <p:sp>
        <p:nvSpPr>
          <p:cNvPr id="13" name="TextBox 12"/>
          <p:cNvSpPr txBox="1"/>
          <p:nvPr/>
        </p:nvSpPr>
        <p:spPr>
          <a:xfrm>
            <a:off x="1547664" y="3919234"/>
            <a:ext cx="1093504" cy="646331"/>
          </a:xfrm>
          <a:prstGeom prst="rect">
            <a:avLst/>
          </a:prstGeom>
          <a:noFill/>
        </p:spPr>
        <p:txBody>
          <a:bodyPr wrap="none" rtlCol="0">
            <a:spAutoFit/>
          </a:bodyPr>
          <a:lstStyle/>
          <a:p>
            <a:r>
              <a:rPr lang="en-US" altLang="ja-JP" sz="1200" dirty="0" smtClean="0"/>
              <a:t>CITY</a:t>
            </a:r>
            <a:r>
              <a:rPr lang="ja-JP" altLang="en-US" sz="1200" dirty="0" smtClean="0"/>
              <a:t>　</a:t>
            </a:r>
            <a:r>
              <a:rPr lang="en-US" altLang="ja-JP" sz="1200" dirty="0" smtClean="0"/>
              <a:t>TOWERS</a:t>
            </a:r>
          </a:p>
          <a:p>
            <a:r>
              <a:rPr lang="zh-CN" altLang="en-US" sz="1200" dirty="0" smtClean="0"/>
              <a:t>墨西哥</a:t>
            </a:r>
            <a:endParaRPr lang="en-US" altLang="zh-CN" sz="1200" dirty="0" smtClean="0"/>
          </a:p>
          <a:p>
            <a:r>
              <a:rPr lang="en-US" altLang="ja-JP" sz="1200" dirty="0" smtClean="0"/>
              <a:t>16</a:t>
            </a:r>
            <a:r>
              <a:rPr lang="ja-JP" altLang="en-US" sz="1200" dirty="0" smtClean="0"/>
              <a:t>台</a:t>
            </a:r>
            <a:endParaRPr lang="zh-CN" altLang="en-US" sz="1200" dirty="0"/>
          </a:p>
        </p:txBody>
      </p:sp>
      <p:pic>
        <p:nvPicPr>
          <p:cNvPr id="2058" name="Picture 10"/>
          <p:cNvPicPr>
            <a:picLocks noChangeAspect="1" noChangeArrowheads="1"/>
          </p:cNvPicPr>
          <p:nvPr/>
        </p:nvPicPr>
        <p:blipFill>
          <a:blip r:embed="rId5" cstate="email"/>
          <a:srcRect/>
          <a:stretch>
            <a:fillRect/>
          </a:stretch>
        </p:blipFill>
        <p:spPr bwMode="auto">
          <a:xfrm>
            <a:off x="3203848" y="5157192"/>
            <a:ext cx="1219200" cy="1314450"/>
          </a:xfrm>
          <a:prstGeom prst="rect">
            <a:avLst/>
          </a:prstGeom>
          <a:noFill/>
          <a:ln w="9525">
            <a:noFill/>
            <a:miter lim="800000"/>
            <a:headEnd/>
            <a:tailEnd/>
          </a:ln>
        </p:spPr>
      </p:pic>
      <p:pic>
        <p:nvPicPr>
          <p:cNvPr id="2059" name="Picture 11"/>
          <p:cNvPicPr>
            <a:picLocks noChangeAspect="1" noChangeArrowheads="1"/>
          </p:cNvPicPr>
          <p:nvPr/>
        </p:nvPicPr>
        <p:blipFill>
          <a:blip r:embed="rId6" cstate="email"/>
          <a:srcRect/>
          <a:stretch>
            <a:fillRect/>
          </a:stretch>
        </p:blipFill>
        <p:spPr bwMode="auto">
          <a:xfrm>
            <a:off x="298096" y="5157192"/>
            <a:ext cx="1209675" cy="1276350"/>
          </a:xfrm>
          <a:prstGeom prst="rect">
            <a:avLst/>
          </a:prstGeom>
          <a:noFill/>
          <a:ln w="9525">
            <a:noFill/>
            <a:miter lim="800000"/>
            <a:headEnd/>
            <a:tailEnd/>
          </a:ln>
        </p:spPr>
      </p:pic>
      <p:sp>
        <p:nvSpPr>
          <p:cNvPr id="25" name="TextBox 24"/>
          <p:cNvSpPr txBox="1"/>
          <p:nvPr/>
        </p:nvSpPr>
        <p:spPr>
          <a:xfrm>
            <a:off x="1547664" y="5395794"/>
            <a:ext cx="652743" cy="646331"/>
          </a:xfrm>
          <a:prstGeom prst="rect">
            <a:avLst/>
          </a:prstGeom>
          <a:noFill/>
        </p:spPr>
        <p:txBody>
          <a:bodyPr wrap="none" rtlCol="0">
            <a:spAutoFit/>
          </a:bodyPr>
          <a:lstStyle/>
          <a:p>
            <a:r>
              <a:rPr lang="en-US" altLang="ja-JP" sz="1200" dirty="0" smtClean="0"/>
              <a:t>HDB</a:t>
            </a:r>
          </a:p>
          <a:p>
            <a:r>
              <a:rPr lang="zh-CN" altLang="en-US" sz="1200" dirty="0" smtClean="0"/>
              <a:t>新加坡</a:t>
            </a:r>
            <a:endParaRPr lang="en-US" altLang="zh-CN" sz="1200" dirty="0" smtClean="0"/>
          </a:p>
          <a:p>
            <a:r>
              <a:rPr lang="en-US" altLang="ja-JP" sz="1200" dirty="0" smtClean="0"/>
              <a:t>2120</a:t>
            </a:r>
            <a:r>
              <a:rPr lang="ja-JP" altLang="en-US" sz="1200" dirty="0" smtClean="0"/>
              <a:t>台</a:t>
            </a:r>
            <a:endParaRPr lang="zh-CN" altLang="en-US" sz="1200" dirty="0"/>
          </a:p>
        </p:txBody>
      </p:sp>
      <p:pic>
        <p:nvPicPr>
          <p:cNvPr id="2060" name="Picture 12"/>
          <p:cNvPicPr>
            <a:picLocks noChangeAspect="1" noChangeArrowheads="1"/>
          </p:cNvPicPr>
          <p:nvPr/>
        </p:nvPicPr>
        <p:blipFill>
          <a:blip r:embed="rId7" cstate="email"/>
          <a:srcRect/>
          <a:stretch>
            <a:fillRect/>
          </a:stretch>
        </p:blipFill>
        <p:spPr bwMode="auto">
          <a:xfrm>
            <a:off x="3203848" y="3766462"/>
            <a:ext cx="1200150" cy="1304925"/>
          </a:xfrm>
          <a:prstGeom prst="rect">
            <a:avLst/>
          </a:prstGeom>
          <a:noFill/>
          <a:ln w="9525">
            <a:noFill/>
            <a:miter lim="800000"/>
            <a:headEnd/>
            <a:tailEnd/>
          </a:ln>
        </p:spPr>
      </p:pic>
      <p:sp>
        <p:nvSpPr>
          <p:cNvPr id="27" name="TextBox 26"/>
          <p:cNvSpPr txBox="1"/>
          <p:nvPr/>
        </p:nvSpPr>
        <p:spPr>
          <a:xfrm>
            <a:off x="4427984" y="3934797"/>
            <a:ext cx="800219" cy="646331"/>
          </a:xfrm>
          <a:prstGeom prst="rect">
            <a:avLst/>
          </a:prstGeom>
          <a:noFill/>
        </p:spPr>
        <p:txBody>
          <a:bodyPr wrap="none" rtlCol="0">
            <a:spAutoFit/>
          </a:bodyPr>
          <a:lstStyle/>
          <a:p>
            <a:r>
              <a:rPr lang="zh-CN" altLang="en-US" sz="1200" dirty="0" smtClean="0"/>
              <a:t>沈阳地铁</a:t>
            </a:r>
            <a:endParaRPr lang="en-US" altLang="zh-CN" sz="1200" dirty="0" smtClean="0"/>
          </a:p>
          <a:p>
            <a:r>
              <a:rPr lang="en-US" altLang="ja-JP" sz="1200" dirty="0" smtClean="0"/>
              <a:t> </a:t>
            </a:r>
            <a:r>
              <a:rPr lang="ja-JP" altLang="en-US" sz="1200" dirty="0" smtClean="0"/>
              <a:t>中国</a:t>
            </a:r>
            <a:endParaRPr lang="en-US" altLang="ja-JP" sz="1200" dirty="0" smtClean="0"/>
          </a:p>
          <a:p>
            <a:r>
              <a:rPr lang="en-US" altLang="ja-JP" sz="1200" dirty="0" smtClean="0"/>
              <a:t>38</a:t>
            </a:r>
            <a:r>
              <a:rPr lang="ja-JP" altLang="en-US" sz="1200" dirty="0" smtClean="0"/>
              <a:t>台</a:t>
            </a:r>
            <a:endParaRPr lang="zh-CN" altLang="en-US" sz="1200" dirty="0"/>
          </a:p>
        </p:txBody>
      </p:sp>
      <p:pic>
        <p:nvPicPr>
          <p:cNvPr id="2061" name="Picture 13"/>
          <p:cNvPicPr>
            <a:picLocks noChangeAspect="1" noChangeArrowheads="1"/>
          </p:cNvPicPr>
          <p:nvPr/>
        </p:nvPicPr>
        <p:blipFill>
          <a:blip r:embed="rId8" cstate="email"/>
          <a:srcRect/>
          <a:stretch>
            <a:fillRect/>
          </a:stretch>
        </p:blipFill>
        <p:spPr bwMode="auto">
          <a:xfrm>
            <a:off x="3203848" y="2303724"/>
            <a:ext cx="1238250" cy="1314450"/>
          </a:xfrm>
          <a:prstGeom prst="rect">
            <a:avLst/>
          </a:prstGeom>
          <a:noFill/>
          <a:ln w="9525">
            <a:noFill/>
            <a:miter lim="800000"/>
            <a:headEnd/>
            <a:tailEnd/>
          </a:ln>
        </p:spPr>
      </p:pic>
      <p:sp>
        <p:nvSpPr>
          <p:cNvPr id="29" name="TextBox 28"/>
          <p:cNvSpPr txBox="1"/>
          <p:nvPr/>
        </p:nvSpPr>
        <p:spPr>
          <a:xfrm>
            <a:off x="4427984" y="2487622"/>
            <a:ext cx="785793" cy="646331"/>
          </a:xfrm>
          <a:prstGeom prst="rect">
            <a:avLst/>
          </a:prstGeom>
          <a:noFill/>
        </p:spPr>
        <p:txBody>
          <a:bodyPr wrap="none" rtlCol="0">
            <a:spAutoFit/>
          </a:bodyPr>
          <a:lstStyle/>
          <a:p>
            <a:r>
              <a:rPr lang="en-US" altLang="ja-JP" sz="1200" dirty="0" smtClean="0"/>
              <a:t>MTV</a:t>
            </a:r>
            <a:r>
              <a:rPr lang="zh-CN" altLang="en-US" sz="1200" dirty="0" smtClean="0"/>
              <a:t>中心</a:t>
            </a:r>
            <a:endParaRPr lang="en-US" altLang="ja-JP" sz="1200" dirty="0" smtClean="0"/>
          </a:p>
          <a:p>
            <a:r>
              <a:rPr lang="zh-CN" altLang="en-US" sz="1200" dirty="0" smtClean="0"/>
              <a:t>俄罗斯</a:t>
            </a:r>
            <a:endParaRPr lang="en-US" altLang="zh-CN" sz="1200" dirty="0" smtClean="0"/>
          </a:p>
          <a:p>
            <a:r>
              <a:rPr lang="en-US" altLang="ja-JP" sz="1200" dirty="0" smtClean="0"/>
              <a:t>31</a:t>
            </a:r>
            <a:r>
              <a:rPr lang="ja-JP" altLang="en-US" sz="1200" dirty="0" smtClean="0"/>
              <a:t>台</a:t>
            </a:r>
            <a:endParaRPr lang="zh-CN" altLang="en-US" sz="1200" dirty="0"/>
          </a:p>
        </p:txBody>
      </p:sp>
      <p:sp>
        <p:nvSpPr>
          <p:cNvPr id="30" name="TextBox 29"/>
          <p:cNvSpPr txBox="1"/>
          <p:nvPr/>
        </p:nvSpPr>
        <p:spPr>
          <a:xfrm>
            <a:off x="4427984" y="5359394"/>
            <a:ext cx="1261884" cy="646331"/>
          </a:xfrm>
          <a:prstGeom prst="rect">
            <a:avLst/>
          </a:prstGeom>
          <a:noFill/>
        </p:spPr>
        <p:txBody>
          <a:bodyPr wrap="none" rtlCol="0">
            <a:spAutoFit/>
          </a:bodyPr>
          <a:lstStyle/>
          <a:p>
            <a:r>
              <a:rPr lang="zh-CN" altLang="en-US" sz="1200" dirty="0" smtClean="0"/>
              <a:t>北京地铁义庄线</a:t>
            </a:r>
            <a:endParaRPr lang="en-US" altLang="ja-JP" sz="1200" dirty="0" smtClean="0"/>
          </a:p>
          <a:p>
            <a:r>
              <a:rPr lang="ja-JP" altLang="en-US" sz="1200" dirty="0" smtClean="0"/>
              <a:t>中国</a:t>
            </a:r>
            <a:endParaRPr lang="en-US" altLang="ja-JP" sz="1200" dirty="0" smtClean="0"/>
          </a:p>
          <a:p>
            <a:r>
              <a:rPr lang="en-US" altLang="ja-JP" sz="1200" dirty="0" smtClean="0"/>
              <a:t>32</a:t>
            </a:r>
            <a:r>
              <a:rPr lang="ja-JP" altLang="en-US" sz="1200" dirty="0" smtClean="0"/>
              <a:t>台</a:t>
            </a:r>
            <a:endParaRPr lang="zh-CN" altLang="en-US" sz="1200" dirty="0"/>
          </a:p>
        </p:txBody>
      </p:sp>
      <p:pic>
        <p:nvPicPr>
          <p:cNvPr id="2062" name="Picture 14"/>
          <p:cNvPicPr>
            <a:picLocks noChangeAspect="1" noChangeArrowheads="1"/>
          </p:cNvPicPr>
          <p:nvPr/>
        </p:nvPicPr>
        <p:blipFill>
          <a:blip r:embed="rId9" cstate="email"/>
          <a:srcRect/>
          <a:stretch>
            <a:fillRect/>
          </a:stretch>
        </p:blipFill>
        <p:spPr bwMode="auto">
          <a:xfrm>
            <a:off x="3203848" y="886142"/>
            <a:ext cx="1190625" cy="1295400"/>
          </a:xfrm>
          <a:prstGeom prst="rect">
            <a:avLst/>
          </a:prstGeom>
          <a:noFill/>
          <a:ln w="9525">
            <a:noFill/>
            <a:miter lim="800000"/>
            <a:headEnd/>
            <a:tailEnd/>
          </a:ln>
        </p:spPr>
      </p:pic>
      <p:sp>
        <p:nvSpPr>
          <p:cNvPr id="32" name="TextBox 31"/>
          <p:cNvSpPr txBox="1"/>
          <p:nvPr/>
        </p:nvSpPr>
        <p:spPr>
          <a:xfrm>
            <a:off x="4427984" y="1013827"/>
            <a:ext cx="1585562" cy="830997"/>
          </a:xfrm>
          <a:prstGeom prst="rect">
            <a:avLst/>
          </a:prstGeom>
          <a:noFill/>
        </p:spPr>
        <p:txBody>
          <a:bodyPr wrap="none" rtlCol="0">
            <a:spAutoFit/>
          </a:bodyPr>
          <a:lstStyle/>
          <a:p>
            <a:r>
              <a:rPr lang="en-US" altLang="ja-JP" sz="1200" dirty="0" smtClean="0"/>
              <a:t>BRUNSFIELD</a:t>
            </a:r>
            <a:r>
              <a:rPr lang="ja-JP" altLang="en-US" sz="1200" dirty="0" smtClean="0"/>
              <a:t>　</a:t>
            </a:r>
            <a:r>
              <a:rPr lang="en-US" altLang="ja-JP" sz="1200" dirty="0" smtClean="0"/>
              <a:t>OASIS-</a:t>
            </a:r>
            <a:r>
              <a:rPr lang="ja-JP" altLang="en-US" sz="1200" dirty="0" smtClean="0"/>
              <a:t>　</a:t>
            </a:r>
            <a:endParaRPr lang="en-US" altLang="ja-JP" sz="1200" dirty="0" smtClean="0"/>
          </a:p>
          <a:p>
            <a:r>
              <a:rPr lang="en-US" altLang="ja-JP" sz="1200" dirty="0" smtClean="0"/>
              <a:t>DAMANSARA</a:t>
            </a:r>
          </a:p>
          <a:p>
            <a:r>
              <a:rPr lang="zh-CN" altLang="en-US" sz="1200" dirty="0" smtClean="0"/>
              <a:t>马来西亚</a:t>
            </a:r>
            <a:endParaRPr lang="en-US" altLang="zh-CN" sz="1200" dirty="0" smtClean="0"/>
          </a:p>
          <a:p>
            <a:r>
              <a:rPr lang="en-US" altLang="ja-JP" sz="1200" dirty="0" smtClean="0"/>
              <a:t>16</a:t>
            </a:r>
            <a:r>
              <a:rPr lang="ja-JP" altLang="en-US" sz="1200" dirty="0" smtClean="0"/>
              <a:t>台</a:t>
            </a:r>
            <a:endParaRPr lang="zh-CN" altLang="en-US" sz="1200" dirty="0"/>
          </a:p>
        </p:txBody>
      </p:sp>
      <p:pic>
        <p:nvPicPr>
          <p:cNvPr id="2063" name="Picture 15"/>
          <p:cNvPicPr>
            <a:picLocks noChangeAspect="1" noChangeArrowheads="1"/>
          </p:cNvPicPr>
          <p:nvPr/>
        </p:nvPicPr>
        <p:blipFill>
          <a:blip r:embed="rId10" cstate="email"/>
          <a:srcRect/>
          <a:stretch>
            <a:fillRect/>
          </a:stretch>
        </p:blipFill>
        <p:spPr bwMode="auto">
          <a:xfrm>
            <a:off x="5977463" y="886142"/>
            <a:ext cx="1201401" cy="1296000"/>
          </a:xfrm>
          <a:prstGeom prst="rect">
            <a:avLst/>
          </a:prstGeom>
          <a:noFill/>
          <a:ln w="9525">
            <a:noFill/>
            <a:miter lim="800000"/>
            <a:headEnd/>
            <a:tailEnd/>
          </a:ln>
        </p:spPr>
      </p:pic>
      <p:sp>
        <p:nvSpPr>
          <p:cNvPr id="34" name="TextBox 33"/>
          <p:cNvSpPr txBox="1"/>
          <p:nvPr/>
        </p:nvSpPr>
        <p:spPr>
          <a:xfrm>
            <a:off x="7201599" y="982469"/>
            <a:ext cx="1835567" cy="646331"/>
          </a:xfrm>
          <a:prstGeom prst="rect">
            <a:avLst/>
          </a:prstGeom>
          <a:noFill/>
        </p:spPr>
        <p:txBody>
          <a:bodyPr wrap="none" rtlCol="0">
            <a:spAutoFit/>
          </a:bodyPr>
          <a:lstStyle/>
          <a:p>
            <a:r>
              <a:rPr lang="en-US" altLang="ja-JP" sz="1200" dirty="0" smtClean="0"/>
              <a:t>DMCI</a:t>
            </a:r>
            <a:r>
              <a:rPr lang="ja-JP" altLang="en-US" sz="1200" dirty="0" smtClean="0"/>
              <a:t>　</a:t>
            </a:r>
            <a:r>
              <a:rPr lang="en-US" altLang="ja-JP" sz="1200" dirty="0" smtClean="0"/>
              <a:t>LUMIERE</a:t>
            </a:r>
            <a:r>
              <a:rPr lang="ja-JP" altLang="en-US" sz="1200" dirty="0" smtClean="0"/>
              <a:t>　</a:t>
            </a:r>
            <a:r>
              <a:rPr lang="en-US" altLang="ja-JP" sz="1200" dirty="0" smtClean="0"/>
              <a:t>TOWERS</a:t>
            </a:r>
          </a:p>
          <a:p>
            <a:r>
              <a:rPr lang="zh-CN" altLang="en-US" sz="1200" dirty="0" smtClean="0"/>
              <a:t>菲律宾</a:t>
            </a:r>
            <a:endParaRPr lang="en-US" altLang="ja-JP" sz="1200" dirty="0" smtClean="0"/>
          </a:p>
          <a:p>
            <a:r>
              <a:rPr lang="en-US" altLang="ja-JP" sz="1200" dirty="0" smtClean="0"/>
              <a:t>12</a:t>
            </a:r>
            <a:r>
              <a:rPr lang="ja-JP" altLang="en-US" sz="1200" dirty="0" smtClean="0"/>
              <a:t>台</a:t>
            </a:r>
            <a:endParaRPr lang="zh-CN" altLang="en-US" sz="1200" dirty="0"/>
          </a:p>
        </p:txBody>
      </p:sp>
      <p:pic>
        <p:nvPicPr>
          <p:cNvPr id="2064" name="Picture 16"/>
          <p:cNvPicPr>
            <a:picLocks noChangeAspect="1" noChangeArrowheads="1"/>
          </p:cNvPicPr>
          <p:nvPr/>
        </p:nvPicPr>
        <p:blipFill>
          <a:blip r:embed="rId11" cstate="email"/>
          <a:srcRect/>
          <a:stretch>
            <a:fillRect/>
          </a:stretch>
        </p:blipFill>
        <p:spPr bwMode="auto">
          <a:xfrm>
            <a:off x="5977463" y="2315013"/>
            <a:ext cx="1219200" cy="1314450"/>
          </a:xfrm>
          <a:prstGeom prst="rect">
            <a:avLst/>
          </a:prstGeom>
          <a:noFill/>
          <a:ln w="9525">
            <a:noFill/>
            <a:miter lim="800000"/>
            <a:headEnd/>
            <a:tailEnd/>
          </a:ln>
        </p:spPr>
      </p:pic>
      <p:sp>
        <p:nvSpPr>
          <p:cNvPr id="36" name="TextBox 35"/>
          <p:cNvSpPr txBox="1"/>
          <p:nvPr/>
        </p:nvSpPr>
        <p:spPr>
          <a:xfrm>
            <a:off x="7213718" y="2472059"/>
            <a:ext cx="1415772" cy="646331"/>
          </a:xfrm>
          <a:prstGeom prst="rect">
            <a:avLst/>
          </a:prstGeom>
          <a:noFill/>
        </p:spPr>
        <p:txBody>
          <a:bodyPr wrap="none" rtlCol="0">
            <a:spAutoFit/>
          </a:bodyPr>
          <a:lstStyle/>
          <a:p>
            <a:r>
              <a:rPr lang="zh-CN" altLang="en-US" sz="1200" dirty="0" smtClean="0"/>
              <a:t>深圳东华明珠花园</a:t>
            </a:r>
            <a:endParaRPr lang="en-US" altLang="zh-CN" sz="1200" dirty="0" smtClean="0"/>
          </a:p>
          <a:p>
            <a:r>
              <a:rPr lang="ja-JP" altLang="en-US" sz="1200" dirty="0" smtClean="0"/>
              <a:t>中国</a:t>
            </a:r>
            <a:endParaRPr lang="en-US" altLang="ja-JP" sz="1200" dirty="0" smtClean="0"/>
          </a:p>
          <a:p>
            <a:r>
              <a:rPr lang="en-US" altLang="ja-JP" sz="1200" dirty="0" smtClean="0"/>
              <a:t>32</a:t>
            </a:r>
            <a:r>
              <a:rPr lang="ja-JP" altLang="en-US" sz="1200" dirty="0" smtClean="0"/>
              <a:t>台</a:t>
            </a:r>
            <a:endParaRPr lang="zh-CN" altLang="en-US" sz="1200" dirty="0"/>
          </a:p>
        </p:txBody>
      </p:sp>
      <p:pic>
        <p:nvPicPr>
          <p:cNvPr id="2065" name="Picture 17"/>
          <p:cNvPicPr>
            <a:picLocks noChangeAspect="1" noChangeArrowheads="1"/>
          </p:cNvPicPr>
          <p:nvPr/>
        </p:nvPicPr>
        <p:blipFill>
          <a:blip r:embed="rId12" cstate="email"/>
          <a:srcRect/>
          <a:stretch>
            <a:fillRect/>
          </a:stretch>
        </p:blipFill>
        <p:spPr bwMode="auto">
          <a:xfrm>
            <a:off x="5977463" y="3750899"/>
            <a:ext cx="1238250" cy="1314450"/>
          </a:xfrm>
          <a:prstGeom prst="rect">
            <a:avLst/>
          </a:prstGeom>
          <a:noFill/>
          <a:ln w="9525">
            <a:noFill/>
            <a:miter lim="800000"/>
            <a:headEnd/>
            <a:tailEnd/>
          </a:ln>
        </p:spPr>
      </p:pic>
      <p:sp>
        <p:nvSpPr>
          <p:cNvPr id="38" name="TextBox 37"/>
          <p:cNvSpPr txBox="1"/>
          <p:nvPr/>
        </p:nvSpPr>
        <p:spPr>
          <a:xfrm>
            <a:off x="7236296" y="3920975"/>
            <a:ext cx="954107" cy="646331"/>
          </a:xfrm>
          <a:prstGeom prst="rect">
            <a:avLst/>
          </a:prstGeom>
          <a:noFill/>
        </p:spPr>
        <p:txBody>
          <a:bodyPr wrap="none" rtlCol="0">
            <a:spAutoFit/>
          </a:bodyPr>
          <a:lstStyle/>
          <a:p>
            <a:r>
              <a:rPr lang="zh-CN" altLang="en-US" sz="1200" dirty="0" smtClean="0"/>
              <a:t>沈阳新玛特</a:t>
            </a:r>
            <a:endParaRPr lang="en-US" altLang="ja-JP" sz="1200" dirty="0" smtClean="0"/>
          </a:p>
          <a:p>
            <a:r>
              <a:rPr lang="ja-JP" altLang="en-US" sz="1200" dirty="0" smtClean="0"/>
              <a:t>中国</a:t>
            </a:r>
            <a:endParaRPr lang="en-US" altLang="ja-JP" sz="1200" dirty="0" smtClean="0"/>
          </a:p>
          <a:p>
            <a:r>
              <a:rPr lang="en-US" altLang="ja-JP" sz="1200" dirty="0" smtClean="0"/>
              <a:t>34</a:t>
            </a:r>
            <a:r>
              <a:rPr lang="ja-JP" altLang="en-US" sz="1200" dirty="0" smtClean="0"/>
              <a:t>台</a:t>
            </a:r>
            <a:endParaRPr lang="zh-CN" altLang="en-US" sz="1200" dirty="0"/>
          </a:p>
        </p:txBody>
      </p:sp>
      <p:pic>
        <p:nvPicPr>
          <p:cNvPr id="2066" name="Picture 18"/>
          <p:cNvPicPr>
            <a:picLocks noChangeAspect="1" noChangeArrowheads="1"/>
          </p:cNvPicPr>
          <p:nvPr/>
        </p:nvPicPr>
        <p:blipFill>
          <a:blip r:embed="rId13" cstate="email"/>
          <a:srcRect/>
          <a:stretch>
            <a:fillRect/>
          </a:stretch>
        </p:blipFill>
        <p:spPr bwMode="auto">
          <a:xfrm>
            <a:off x="5977463" y="5157192"/>
            <a:ext cx="1228725" cy="1314450"/>
          </a:xfrm>
          <a:prstGeom prst="rect">
            <a:avLst/>
          </a:prstGeom>
          <a:noFill/>
          <a:ln w="9525">
            <a:noFill/>
            <a:miter lim="800000"/>
            <a:headEnd/>
            <a:tailEnd/>
          </a:ln>
        </p:spPr>
      </p:pic>
      <p:sp>
        <p:nvSpPr>
          <p:cNvPr id="40" name="TextBox 39"/>
          <p:cNvSpPr txBox="1"/>
          <p:nvPr/>
        </p:nvSpPr>
        <p:spPr>
          <a:xfrm>
            <a:off x="7258874" y="5325527"/>
            <a:ext cx="1261884" cy="646331"/>
          </a:xfrm>
          <a:prstGeom prst="rect">
            <a:avLst/>
          </a:prstGeom>
          <a:noFill/>
        </p:spPr>
        <p:txBody>
          <a:bodyPr wrap="none" rtlCol="0">
            <a:spAutoFit/>
          </a:bodyPr>
          <a:lstStyle/>
          <a:p>
            <a:r>
              <a:rPr lang="ja-JP" altLang="en-US" sz="1200" dirty="0" smtClean="0"/>
              <a:t>成都文江区政府</a:t>
            </a:r>
            <a:endParaRPr lang="en-US" altLang="ja-JP" sz="1200" dirty="0" smtClean="0"/>
          </a:p>
          <a:p>
            <a:r>
              <a:rPr lang="ja-JP" altLang="en-US" sz="1200" dirty="0" smtClean="0"/>
              <a:t>中国</a:t>
            </a:r>
            <a:endParaRPr lang="en-US" altLang="ja-JP" sz="1200" dirty="0" smtClean="0"/>
          </a:p>
          <a:p>
            <a:r>
              <a:rPr lang="en-US" altLang="ja-JP" sz="1200" dirty="0" smtClean="0"/>
              <a:t>10</a:t>
            </a:r>
            <a:r>
              <a:rPr lang="ja-JP" altLang="en-US" sz="1200" dirty="0" smtClean="0"/>
              <a:t>台</a:t>
            </a:r>
            <a:endParaRPr lang="zh-CN" altLang="en-US" sz="1200" dirty="0"/>
          </a:p>
        </p:txBody>
      </p:sp>
      <p:sp>
        <p:nvSpPr>
          <p:cNvPr id="31" name="TextBox 30"/>
          <p:cNvSpPr txBox="1"/>
          <p:nvPr/>
        </p:nvSpPr>
        <p:spPr>
          <a:xfrm>
            <a:off x="251520" y="6464369"/>
            <a:ext cx="4956678" cy="276999"/>
          </a:xfrm>
          <a:prstGeom prst="rect">
            <a:avLst/>
          </a:prstGeom>
          <a:noFill/>
        </p:spPr>
        <p:txBody>
          <a:bodyPr wrap="none" rtlCol="0">
            <a:spAutoFit/>
          </a:bodyPr>
          <a:lstStyle/>
          <a:p>
            <a:r>
              <a:rPr lang="ja-JP" altLang="en-US" sz="1200" dirty="0" smtClean="0"/>
              <a:t>＊</a:t>
            </a:r>
            <a:r>
              <a:rPr lang="zh-CN" altLang="en-US" sz="1200" dirty="0" smtClean="0"/>
              <a:t>本页为部分项目介绍，更多信息请参考</a:t>
            </a:r>
            <a:r>
              <a:rPr lang="ja-JP" altLang="en-US" sz="1200" dirty="0" smtClean="0"/>
              <a:t>　</a:t>
            </a:r>
            <a:r>
              <a:rPr lang="en-US" altLang="ja-JP" sz="1200" u="sng" dirty="0" smtClean="0"/>
              <a:t>http://www.yuandacn.com/</a:t>
            </a:r>
            <a:endParaRPr lang="zh-CN" alt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远大集团全球营销网络</a:t>
            </a:r>
            <a:endParaRPr lang="zh-CN" altLang="en-US" b="0" dirty="0"/>
          </a:p>
        </p:txBody>
      </p:sp>
      <p:sp>
        <p:nvSpPr>
          <p:cNvPr id="4" name="页脚占位符 3"/>
          <p:cNvSpPr>
            <a:spLocks noGrp="1"/>
          </p:cNvSpPr>
          <p:nvPr>
            <p:ph type="ftr" sz="quarter" idx="11"/>
          </p:nvPr>
        </p:nvSpPr>
        <p:spPr/>
        <p:txBody>
          <a:bodyPr/>
          <a:lstStyle/>
          <a:p>
            <a:endParaRPr lang="zh-CN" altLang="en-US"/>
          </a:p>
        </p:txBody>
      </p:sp>
      <p:pic>
        <p:nvPicPr>
          <p:cNvPr id="5" name="Picture 2"/>
          <p:cNvPicPr>
            <a:picLocks noGrp="1" noChangeAspect="1" noChangeArrowheads="1"/>
          </p:cNvPicPr>
          <p:nvPr>
            <p:ph idx="1"/>
          </p:nvPr>
        </p:nvPicPr>
        <p:blipFill>
          <a:blip r:embed="rId2" cstate="email"/>
          <a:srcRect t="12209"/>
          <a:stretch>
            <a:fillRect/>
          </a:stretch>
        </p:blipFill>
        <p:spPr bwMode="auto">
          <a:xfrm>
            <a:off x="785786" y="2143116"/>
            <a:ext cx="7618848" cy="3494078"/>
          </a:xfrm>
          <a:prstGeom prst="rect">
            <a:avLst/>
          </a:prstGeom>
          <a:noFill/>
          <a:ln w="9525">
            <a:noFill/>
            <a:miter lim="800000"/>
            <a:headEnd/>
            <a:tailEnd/>
          </a:ln>
          <a:effectLst/>
        </p:spPr>
      </p:pic>
      <p:sp>
        <p:nvSpPr>
          <p:cNvPr id="6" name="TextBox 5"/>
          <p:cNvSpPr txBox="1"/>
          <p:nvPr/>
        </p:nvSpPr>
        <p:spPr>
          <a:xfrm>
            <a:off x="776957" y="836712"/>
            <a:ext cx="2486578" cy="1384995"/>
          </a:xfrm>
          <a:prstGeom prst="rect">
            <a:avLst/>
          </a:prstGeom>
          <a:noFill/>
        </p:spPr>
        <p:txBody>
          <a:bodyPr wrap="none" rtlCol="0">
            <a:spAutoFit/>
          </a:bodyPr>
          <a:lstStyle/>
          <a:p>
            <a:pPr>
              <a:lnSpc>
                <a:spcPct val="150000"/>
              </a:lnSpc>
            </a:pPr>
            <a:r>
              <a:rPr lang="zh-CN" altLang="en-US" sz="1400" dirty="0" smtClean="0"/>
              <a:t>营销及服务网点：</a:t>
            </a:r>
            <a:endParaRPr lang="en-US" altLang="ja-JP" sz="1400" dirty="0" smtClean="0"/>
          </a:p>
          <a:p>
            <a:pPr>
              <a:lnSpc>
                <a:spcPct val="150000"/>
              </a:lnSpc>
              <a:buFont typeface="Wingdings" pitchFamily="2" charset="2"/>
              <a:buChar char="Ø"/>
            </a:pPr>
            <a:r>
              <a:rPr lang="ja-JP" altLang="en-US" sz="1400" dirty="0" smtClean="0"/>
              <a:t>中国：</a:t>
            </a:r>
            <a:r>
              <a:rPr lang="en-US" altLang="ja-JP" sz="1400" dirty="0" smtClean="0"/>
              <a:t>30</a:t>
            </a:r>
            <a:r>
              <a:rPr lang="zh-CN" altLang="en-US" sz="1400" dirty="0" smtClean="0"/>
              <a:t>城市以上</a:t>
            </a:r>
            <a:r>
              <a:rPr lang="ja-JP" altLang="en-US" sz="1400" dirty="0" smtClean="0"/>
              <a:t>；</a:t>
            </a:r>
            <a:endParaRPr lang="en-US" altLang="ja-JP" sz="1400" dirty="0" smtClean="0"/>
          </a:p>
          <a:p>
            <a:pPr>
              <a:lnSpc>
                <a:spcPct val="150000"/>
              </a:lnSpc>
              <a:buFont typeface="Wingdings" pitchFamily="2" charset="2"/>
              <a:buChar char="Ø"/>
            </a:pPr>
            <a:r>
              <a:rPr lang="ja-JP" altLang="en-US" sz="1400" dirty="0" smtClean="0"/>
              <a:t>世界：</a:t>
            </a:r>
            <a:r>
              <a:rPr lang="en-US" altLang="ja-JP" sz="1400" dirty="0" smtClean="0"/>
              <a:t>140</a:t>
            </a:r>
            <a:r>
              <a:rPr lang="zh-CN" altLang="en-US" sz="1400" dirty="0" smtClean="0"/>
              <a:t>多个国家和地区。</a:t>
            </a:r>
            <a:endParaRPr lang="en-US" altLang="zh-CN" sz="1400" dirty="0" smtClean="0"/>
          </a:p>
          <a:p>
            <a:pPr>
              <a:lnSpc>
                <a:spcPct val="150000"/>
              </a:lnSpc>
              <a:buFont typeface="Wingdings" pitchFamily="2" charset="2"/>
              <a:buChar char="Ø"/>
            </a:pPr>
            <a:r>
              <a:rPr lang="zh-CN" altLang="en-US" sz="1400" dirty="0" smtClean="0"/>
              <a:t>拥有强大的市场营销网络。</a:t>
            </a:r>
            <a:endParaRPr lang="zh-CN" alt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远大科技园介绍</a:t>
            </a:r>
            <a:endParaRPr lang="zh-CN" altLang="en-US" dirty="0"/>
          </a:p>
        </p:txBody>
      </p:sp>
      <p:sp>
        <p:nvSpPr>
          <p:cNvPr id="4" name="页脚占位符 3"/>
          <p:cNvSpPr>
            <a:spLocks noGrp="1"/>
          </p:cNvSpPr>
          <p:nvPr>
            <p:ph type="ftr" sz="quarter" idx="11"/>
          </p:nvPr>
        </p:nvSpPr>
        <p:spPr/>
        <p:txBody>
          <a:bodyPr/>
          <a:lstStyle/>
          <a:p>
            <a:endParaRPr lang="zh-CN" altLang="en-US">
              <a:solidFill>
                <a:srgbClr val="FF0000"/>
              </a:solidFill>
            </a:endParaRPr>
          </a:p>
        </p:txBody>
      </p:sp>
      <p:pic>
        <p:nvPicPr>
          <p:cNvPr id="5" name="图片 3"/>
          <p:cNvPicPr>
            <a:picLocks noChangeAspect="1" noChangeArrowheads="1"/>
          </p:cNvPicPr>
          <p:nvPr/>
        </p:nvPicPr>
        <p:blipFill>
          <a:blip r:embed="rId2" cstate="email"/>
          <a:srcRect/>
          <a:stretch>
            <a:fillRect/>
          </a:stretch>
        </p:blipFill>
        <p:spPr bwMode="auto">
          <a:xfrm>
            <a:off x="0" y="4643438"/>
            <a:ext cx="9144000" cy="2214562"/>
          </a:xfrm>
          <a:prstGeom prst="rect">
            <a:avLst/>
          </a:prstGeom>
          <a:noFill/>
          <a:ln w="9525">
            <a:noFill/>
            <a:miter lim="800000"/>
            <a:headEnd/>
            <a:tailEnd/>
          </a:ln>
        </p:spPr>
      </p:pic>
      <p:sp>
        <p:nvSpPr>
          <p:cNvPr id="10" name="内容占位符 13"/>
          <p:cNvSpPr>
            <a:spLocks noGrp="1"/>
          </p:cNvSpPr>
          <p:nvPr>
            <p:ph idx="1"/>
          </p:nvPr>
        </p:nvSpPr>
        <p:spPr>
          <a:xfrm>
            <a:off x="467544" y="980728"/>
            <a:ext cx="4330824" cy="1440160"/>
          </a:xfrm>
        </p:spPr>
        <p:txBody>
          <a:bodyPr>
            <a:normAutofit/>
          </a:bodyPr>
          <a:lstStyle/>
          <a:p>
            <a:r>
              <a:rPr lang="zh-CN" altLang="en-US" sz="1400" b="0" dirty="0" smtClean="0"/>
              <a:t>地         址： 辽宁省沈阳经济技术开发区</a:t>
            </a:r>
            <a:endParaRPr lang="en-US" altLang="ja-JP" sz="1400" b="0" dirty="0" smtClean="0"/>
          </a:p>
          <a:p>
            <a:r>
              <a:rPr lang="zh-CN" altLang="en-US" sz="1400" b="0" dirty="0" smtClean="0"/>
              <a:t>成         立</a:t>
            </a:r>
            <a:r>
              <a:rPr lang="ja-JP" altLang="en-US" sz="1400" b="0" dirty="0" smtClean="0"/>
              <a:t>：　</a:t>
            </a:r>
            <a:r>
              <a:rPr lang="en-US" altLang="ja-JP" sz="1400" b="0" dirty="0" smtClean="0"/>
              <a:t>2013</a:t>
            </a:r>
            <a:r>
              <a:rPr lang="ja-JP" altLang="en-US" sz="1400" b="0" dirty="0" smtClean="0"/>
              <a:t>年</a:t>
            </a:r>
            <a:r>
              <a:rPr lang="en-US" altLang="ja-JP" sz="1400" b="0" dirty="0" smtClean="0"/>
              <a:t>10</a:t>
            </a:r>
            <a:r>
              <a:rPr lang="ja-JP" altLang="en-US" sz="1400" b="0" dirty="0" smtClean="0"/>
              <a:t>月</a:t>
            </a:r>
            <a:endParaRPr lang="en-US" altLang="ja-JP" sz="1400" b="0" dirty="0" smtClean="0"/>
          </a:p>
          <a:p>
            <a:r>
              <a:rPr lang="zh-CN" altLang="en-US" sz="1400" b="0" dirty="0" smtClean="0"/>
              <a:t>占地面积</a:t>
            </a:r>
            <a:r>
              <a:rPr lang="ja-JP" altLang="en-US" sz="1400" b="0" dirty="0" smtClean="0"/>
              <a:t>：　</a:t>
            </a:r>
            <a:r>
              <a:rPr lang="en-US" altLang="ja-JP" sz="1400" b="0" dirty="0" smtClean="0"/>
              <a:t>10.4</a:t>
            </a:r>
            <a:r>
              <a:rPr lang="ja-JP" altLang="en-US" sz="1400" b="0" dirty="0" smtClean="0"/>
              <a:t>万平米</a:t>
            </a:r>
            <a:endParaRPr lang="en-US" altLang="ja-JP" sz="1400" b="0" dirty="0" smtClean="0"/>
          </a:p>
          <a:p>
            <a:r>
              <a:rPr lang="zh-CN" altLang="en-US" sz="1400" b="0" dirty="0" smtClean="0"/>
              <a:t>建筑面积</a:t>
            </a:r>
            <a:r>
              <a:rPr lang="ja-JP" altLang="en-US" sz="1400" b="0" dirty="0" smtClean="0"/>
              <a:t>：　</a:t>
            </a:r>
            <a:r>
              <a:rPr lang="en-US" altLang="ja-JP" sz="1400" b="0" dirty="0" smtClean="0"/>
              <a:t>3.2</a:t>
            </a:r>
            <a:r>
              <a:rPr lang="ja-JP" altLang="en-US" sz="1400" b="0" dirty="0" smtClean="0"/>
              <a:t>万平米</a:t>
            </a:r>
            <a:endParaRPr lang="en-US" altLang="ja-JP" sz="1400" b="0" dirty="0" smtClean="0"/>
          </a:p>
          <a:p>
            <a:r>
              <a:rPr lang="zh-CN" altLang="en-US" sz="1400" b="0" dirty="0" smtClean="0"/>
              <a:t>员工总数</a:t>
            </a:r>
            <a:r>
              <a:rPr lang="ja-JP" altLang="en-US" sz="1400" b="0" dirty="0" smtClean="0"/>
              <a:t>：　</a:t>
            </a:r>
            <a:r>
              <a:rPr lang="en-US" altLang="ja-JP" sz="1400" b="0" dirty="0" smtClean="0"/>
              <a:t>160</a:t>
            </a:r>
            <a:r>
              <a:rPr lang="ja-JP" altLang="en-US" sz="1400" b="0" dirty="0" smtClean="0"/>
              <a:t>名（博士</a:t>
            </a:r>
            <a:r>
              <a:rPr lang="en-US" altLang="ja-JP" sz="1400" b="0" dirty="0" smtClean="0"/>
              <a:t>8</a:t>
            </a:r>
            <a:r>
              <a:rPr lang="ja-JP" altLang="en-US" sz="1400" b="0" dirty="0" smtClean="0"/>
              <a:t>名、</a:t>
            </a:r>
            <a:r>
              <a:rPr lang="zh-CN" altLang="en-US" sz="1400" b="0" dirty="0" smtClean="0"/>
              <a:t>硕</a:t>
            </a:r>
            <a:r>
              <a:rPr lang="ja-JP" altLang="en-US" sz="1400" b="0" dirty="0" smtClean="0"/>
              <a:t>士</a:t>
            </a:r>
            <a:r>
              <a:rPr lang="en-US" altLang="ja-JP" sz="1400" b="0" dirty="0" smtClean="0"/>
              <a:t>36</a:t>
            </a:r>
            <a:r>
              <a:rPr lang="ja-JP" altLang="en-US" sz="1400" b="0" dirty="0" smtClean="0"/>
              <a:t>名）</a:t>
            </a:r>
            <a:endParaRPr lang="zh-CN" altLang="en-US" sz="1400" b="0" dirty="0"/>
          </a:p>
        </p:txBody>
      </p:sp>
      <p:sp>
        <p:nvSpPr>
          <p:cNvPr id="11" name="矩形 10"/>
          <p:cNvSpPr/>
          <p:nvPr/>
        </p:nvSpPr>
        <p:spPr>
          <a:xfrm>
            <a:off x="467544" y="2512928"/>
            <a:ext cx="4572000" cy="1708160"/>
          </a:xfrm>
          <a:prstGeom prst="rect">
            <a:avLst/>
          </a:prstGeom>
        </p:spPr>
        <p:txBody>
          <a:bodyPr>
            <a:spAutoFit/>
          </a:bodyPr>
          <a:lstStyle/>
          <a:p>
            <a:pPr>
              <a:lnSpc>
                <a:spcPct val="150000"/>
              </a:lnSpc>
            </a:pPr>
            <a:r>
              <a:rPr lang="zh-CN" altLang="en-US" sz="1400" b="1" dirty="0" smtClean="0"/>
              <a:t>事业内容：</a:t>
            </a:r>
            <a:endParaRPr lang="en-US" altLang="zh-CN" sz="1400" b="1" dirty="0" smtClean="0"/>
          </a:p>
          <a:p>
            <a:pPr lvl="1">
              <a:lnSpc>
                <a:spcPct val="150000"/>
              </a:lnSpc>
              <a:buFont typeface="Wingdings" pitchFamily="2" charset="2"/>
              <a:buChar char="Ø"/>
            </a:pPr>
            <a:r>
              <a:rPr lang="zh-CN" altLang="en-US" sz="1400" dirty="0" smtClean="0"/>
              <a:t>先进技术项目孵化；</a:t>
            </a:r>
            <a:endParaRPr lang="en-US" altLang="ja-JP" sz="1400" dirty="0" smtClean="0"/>
          </a:p>
          <a:p>
            <a:pPr lvl="1">
              <a:lnSpc>
                <a:spcPct val="150000"/>
              </a:lnSpc>
              <a:buFont typeface="Wingdings" pitchFamily="2" charset="2"/>
              <a:buChar char="Ø"/>
            </a:pPr>
            <a:r>
              <a:rPr lang="zh-CN" altLang="en-US" sz="1400" dirty="0" smtClean="0"/>
              <a:t>商业项目导入；</a:t>
            </a:r>
            <a:endParaRPr lang="en-US" altLang="zh-CN" sz="1400" dirty="0" smtClean="0"/>
          </a:p>
          <a:p>
            <a:pPr lvl="1">
              <a:lnSpc>
                <a:spcPct val="150000"/>
              </a:lnSpc>
              <a:buFont typeface="Wingdings" pitchFamily="2" charset="2"/>
              <a:buChar char="Ø"/>
            </a:pPr>
            <a:r>
              <a:rPr lang="zh-CN" altLang="en-US" sz="1400" dirty="0" smtClean="0"/>
              <a:t>科研咨询和服务</a:t>
            </a:r>
            <a:r>
              <a:rPr lang="ja-JP" altLang="en-US" sz="1400" dirty="0" smtClean="0"/>
              <a:t>。</a:t>
            </a:r>
            <a:endParaRPr lang="en-US" altLang="ja-JP" sz="1400" dirty="0" smtClean="0"/>
          </a:p>
          <a:p>
            <a:pPr lvl="1">
              <a:lnSpc>
                <a:spcPct val="150000"/>
              </a:lnSpc>
              <a:buFont typeface="Wingdings" pitchFamily="2" charset="2"/>
              <a:buChar char="Ø"/>
            </a:pPr>
            <a:r>
              <a:rPr lang="zh-CN" altLang="en-US" sz="1400" dirty="0" smtClean="0"/>
              <a:t>技术成果商业转化，项目投资运营。</a:t>
            </a:r>
            <a:endParaRPr lang="en-US" altLang="zh-CN" sz="1400" dirty="0" smtClean="0"/>
          </a:p>
        </p:txBody>
      </p:sp>
      <p:sp>
        <p:nvSpPr>
          <p:cNvPr id="12" name="矩形 53"/>
          <p:cNvSpPr>
            <a:spLocks noChangeArrowheads="1"/>
          </p:cNvSpPr>
          <p:nvPr/>
        </p:nvSpPr>
        <p:spPr bwMode="auto">
          <a:xfrm>
            <a:off x="4644008" y="908720"/>
            <a:ext cx="3240360" cy="1384995"/>
          </a:xfrm>
          <a:prstGeom prst="rect">
            <a:avLst/>
          </a:prstGeom>
          <a:noFill/>
          <a:ln w="9525">
            <a:noFill/>
            <a:miter lim="800000"/>
            <a:headEnd/>
            <a:tailEnd/>
          </a:ln>
        </p:spPr>
        <p:txBody>
          <a:bodyPr wrap="square">
            <a:spAutoFit/>
          </a:bodyPr>
          <a:lstStyle/>
          <a:p>
            <a:pPr marL="171450" indent="-171450" eaLnBrk="1" hangingPunct="1">
              <a:lnSpc>
                <a:spcPct val="150000"/>
              </a:lnSpc>
              <a:buClr>
                <a:srgbClr val="F68222"/>
              </a:buClr>
              <a:buFont typeface="Wingdings" pitchFamily="2" charset="2"/>
              <a:buChar char="n"/>
            </a:pPr>
            <a:r>
              <a:rPr lang="zh-CN" altLang="en-US" sz="1400" dirty="0">
                <a:latin typeface="+mn-ea"/>
              </a:rPr>
              <a:t>国家科技兴贸创新基地</a:t>
            </a:r>
          </a:p>
          <a:p>
            <a:pPr marL="171450" indent="-171450" eaLnBrk="1" hangingPunct="1">
              <a:lnSpc>
                <a:spcPct val="150000"/>
              </a:lnSpc>
              <a:buClr>
                <a:srgbClr val="F68222"/>
              </a:buClr>
              <a:buFont typeface="Wingdings" pitchFamily="2" charset="2"/>
              <a:buChar char="n"/>
            </a:pPr>
            <a:r>
              <a:rPr lang="zh-CN" altLang="en-US" sz="1400" dirty="0">
                <a:latin typeface="+mn-ea"/>
              </a:rPr>
              <a:t>国家科学进步一等奖企业</a:t>
            </a:r>
          </a:p>
          <a:p>
            <a:pPr marL="171450" indent="-171450" eaLnBrk="1" hangingPunct="1">
              <a:lnSpc>
                <a:spcPct val="150000"/>
              </a:lnSpc>
              <a:buClr>
                <a:srgbClr val="F68222"/>
              </a:buClr>
              <a:buFont typeface="Wingdings" pitchFamily="2" charset="2"/>
              <a:buChar char="n"/>
            </a:pPr>
            <a:r>
              <a:rPr lang="zh-CN" altLang="en-US" sz="1400" dirty="0">
                <a:latin typeface="+mn-ea"/>
              </a:rPr>
              <a:t>东北最大科技研发基地</a:t>
            </a:r>
          </a:p>
          <a:p>
            <a:pPr marL="171450" indent="-171450" eaLnBrk="1" hangingPunct="1">
              <a:lnSpc>
                <a:spcPct val="150000"/>
              </a:lnSpc>
              <a:buClr>
                <a:srgbClr val="F68222"/>
              </a:buClr>
              <a:buFont typeface="Wingdings" pitchFamily="2" charset="2"/>
              <a:buChar char="n"/>
            </a:pPr>
            <a:r>
              <a:rPr lang="zh-CN" altLang="en-US" sz="1400" dirty="0">
                <a:latin typeface="+mn-ea"/>
              </a:rPr>
              <a:t>东北最大公共研发服务</a:t>
            </a:r>
            <a:r>
              <a:rPr lang="zh-CN" altLang="en-US" sz="1400" dirty="0" smtClean="0">
                <a:latin typeface="+mn-ea"/>
              </a:rPr>
              <a:t>平台</a:t>
            </a:r>
            <a:endParaRPr lang="zh-CN" altLang="en-US" sz="1400" dirty="0">
              <a:latin typeface="+mn-ea"/>
            </a:endParaRPr>
          </a:p>
        </p:txBody>
      </p:sp>
      <p:sp>
        <p:nvSpPr>
          <p:cNvPr id="18" name="矩形 17"/>
          <p:cNvSpPr/>
          <p:nvPr/>
        </p:nvSpPr>
        <p:spPr>
          <a:xfrm>
            <a:off x="4608512" y="2420888"/>
            <a:ext cx="4572000" cy="1980863"/>
          </a:xfrm>
          <a:prstGeom prst="rect">
            <a:avLst/>
          </a:prstGeom>
        </p:spPr>
        <p:txBody>
          <a:bodyPr>
            <a:spAutoFit/>
          </a:bodyPr>
          <a:lstStyle/>
          <a:p>
            <a:pPr>
              <a:lnSpc>
                <a:spcPct val="150000"/>
              </a:lnSpc>
            </a:pPr>
            <a:r>
              <a:rPr lang="zh-CN" altLang="en-US" sz="1400" b="1" dirty="0" smtClean="0">
                <a:latin typeface="+mn-ea"/>
              </a:rPr>
              <a:t>五大公共服务平台</a:t>
            </a:r>
            <a:endParaRPr lang="en-US" altLang="zh-CN" sz="1400" b="1" dirty="0" smtClean="0">
              <a:latin typeface="+mn-ea"/>
            </a:endParaRPr>
          </a:p>
          <a:p>
            <a:pPr lvl="1">
              <a:lnSpc>
                <a:spcPct val="150000"/>
              </a:lnSpc>
              <a:buFont typeface="Wingdings" pitchFamily="2" charset="2"/>
              <a:buChar char="Ø"/>
            </a:pPr>
            <a:r>
              <a:rPr lang="zh-CN" altLang="en-US" sz="1400" dirty="0" smtClean="0">
                <a:latin typeface="+mn-ea"/>
              </a:rPr>
              <a:t>信息服务平台</a:t>
            </a:r>
            <a:endParaRPr lang="en-US" altLang="zh-CN" sz="1400" dirty="0" smtClean="0">
              <a:latin typeface="+mn-ea"/>
            </a:endParaRPr>
          </a:p>
          <a:p>
            <a:pPr lvl="1">
              <a:lnSpc>
                <a:spcPct val="150000"/>
              </a:lnSpc>
              <a:buFont typeface="Wingdings" pitchFamily="2" charset="2"/>
              <a:buChar char="Ø"/>
            </a:pPr>
            <a:r>
              <a:rPr lang="zh-CN" altLang="en-US" sz="1400" dirty="0" smtClean="0">
                <a:latin typeface="+mn-ea"/>
              </a:rPr>
              <a:t>人才服务平台</a:t>
            </a:r>
            <a:endParaRPr lang="en-US" altLang="zh-CN" sz="1400" dirty="0" smtClean="0">
              <a:latin typeface="+mn-ea"/>
            </a:endParaRPr>
          </a:p>
          <a:p>
            <a:pPr lvl="1">
              <a:lnSpc>
                <a:spcPct val="150000"/>
              </a:lnSpc>
              <a:buFont typeface="Wingdings" pitchFamily="2" charset="2"/>
              <a:buChar char="Ø"/>
            </a:pPr>
            <a:r>
              <a:rPr lang="zh-CN" altLang="en-US" sz="1400" dirty="0" smtClean="0">
                <a:latin typeface="+mn-ea"/>
              </a:rPr>
              <a:t>融资服务平台</a:t>
            </a:r>
            <a:endParaRPr lang="en-US" altLang="zh-CN" sz="1400" dirty="0" smtClean="0">
              <a:latin typeface="+mn-ea"/>
            </a:endParaRPr>
          </a:p>
          <a:p>
            <a:pPr lvl="1">
              <a:lnSpc>
                <a:spcPct val="150000"/>
              </a:lnSpc>
              <a:buFont typeface="Wingdings" pitchFamily="2" charset="2"/>
              <a:buChar char="Ø"/>
            </a:pPr>
            <a:r>
              <a:rPr lang="zh-CN" altLang="en-US" sz="1400" dirty="0" smtClean="0">
                <a:latin typeface="+mn-ea"/>
              </a:rPr>
              <a:t>创业服务平台</a:t>
            </a:r>
            <a:endParaRPr lang="en-US" altLang="zh-CN" sz="1400" dirty="0" smtClean="0">
              <a:latin typeface="+mn-ea"/>
            </a:endParaRPr>
          </a:p>
          <a:p>
            <a:pPr lvl="1">
              <a:lnSpc>
                <a:spcPct val="150000"/>
              </a:lnSpc>
              <a:buFont typeface="Wingdings" pitchFamily="2" charset="2"/>
              <a:buChar char="Ø"/>
            </a:pPr>
            <a:r>
              <a:rPr lang="zh-CN" altLang="en-US" sz="1400" dirty="0" smtClean="0">
                <a:latin typeface="+mn-ea"/>
              </a:rPr>
              <a:t>成果交易平台</a:t>
            </a:r>
            <a:endParaRPr lang="zh-CN" altLang="en-US" sz="1400" dirty="0">
              <a:latin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mn-lt"/>
              </a:rPr>
              <a:t>现有孵化项目</a:t>
            </a:r>
            <a:endParaRPr lang="zh-CN" altLang="en-US" dirty="0">
              <a:latin typeface="+mj-ea"/>
              <a:sym typeface="+mn-lt"/>
            </a:endParaRPr>
          </a:p>
        </p:txBody>
      </p:sp>
      <p:sp>
        <p:nvSpPr>
          <p:cNvPr id="4" name="页脚占位符 3"/>
          <p:cNvSpPr>
            <a:spLocks noGrp="1"/>
          </p:cNvSpPr>
          <p:nvPr>
            <p:ph type="ftr" sz="quarter" idx="11"/>
          </p:nvPr>
        </p:nvSpPr>
        <p:spPr/>
        <p:txBody>
          <a:bodyPr/>
          <a:lstStyle/>
          <a:p>
            <a:endParaRPr lang="zh-CN" altLang="en-US"/>
          </a:p>
        </p:txBody>
      </p:sp>
      <p:pic>
        <p:nvPicPr>
          <p:cNvPr id="2050" name="Picture 2"/>
          <p:cNvPicPr>
            <a:picLocks noChangeAspect="1" noChangeArrowheads="1"/>
          </p:cNvPicPr>
          <p:nvPr/>
        </p:nvPicPr>
        <p:blipFill>
          <a:blip r:embed="rId2" cstate="email"/>
          <a:srcRect/>
          <a:stretch>
            <a:fillRect/>
          </a:stretch>
        </p:blipFill>
        <p:spPr bwMode="auto">
          <a:xfrm>
            <a:off x="611560" y="1196752"/>
            <a:ext cx="3600000" cy="1106117"/>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srcRect/>
          <a:stretch>
            <a:fillRect/>
          </a:stretch>
        </p:blipFill>
        <p:spPr bwMode="auto">
          <a:xfrm>
            <a:off x="611560" y="4448145"/>
            <a:ext cx="3600000" cy="1130017"/>
          </a:xfrm>
          <a:prstGeom prst="rect">
            <a:avLst/>
          </a:prstGeom>
          <a:noFill/>
          <a:ln w="9525">
            <a:noFill/>
            <a:miter lim="800000"/>
            <a:headEnd/>
            <a:tailEnd/>
          </a:ln>
        </p:spPr>
      </p:pic>
      <p:sp>
        <p:nvSpPr>
          <p:cNvPr id="43" name="TextBox 42"/>
          <p:cNvSpPr txBox="1"/>
          <p:nvPr/>
        </p:nvSpPr>
        <p:spPr>
          <a:xfrm>
            <a:off x="1475656" y="2348880"/>
            <a:ext cx="2016224" cy="307777"/>
          </a:xfrm>
          <a:prstGeom prst="rect">
            <a:avLst/>
          </a:prstGeom>
          <a:noFill/>
        </p:spPr>
        <p:txBody>
          <a:bodyPr wrap="square" rtlCol="0">
            <a:spAutoFit/>
          </a:bodyPr>
          <a:lstStyle/>
          <a:p>
            <a:r>
              <a:rPr lang="zh-CN" altLang="en-US" sz="1400" b="1" dirty="0" smtClean="0"/>
              <a:t>工业机器人应用技术</a:t>
            </a:r>
            <a:endParaRPr lang="zh-CN" altLang="en-US" sz="1400" b="1" dirty="0"/>
          </a:p>
        </p:txBody>
      </p:sp>
      <p:sp>
        <p:nvSpPr>
          <p:cNvPr id="44" name="TextBox 43"/>
          <p:cNvSpPr txBox="1"/>
          <p:nvPr/>
        </p:nvSpPr>
        <p:spPr>
          <a:xfrm>
            <a:off x="1835696" y="5672281"/>
            <a:ext cx="1944216" cy="276999"/>
          </a:xfrm>
          <a:prstGeom prst="rect">
            <a:avLst/>
          </a:prstGeom>
          <a:noFill/>
        </p:spPr>
        <p:txBody>
          <a:bodyPr wrap="square" rtlCol="0">
            <a:spAutoFit/>
          </a:bodyPr>
          <a:lstStyle/>
          <a:p>
            <a:r>
              <a:rPr lang="zh-CN" altLang="en-US" sz="1200" b="1" dirty="0" smtClean="0"/>
              <a:t>仿真智能科技</a:t>
            </a:r>
            <a:endParaRPr lang="en-US" altLang="zh-CN" sz="1200" b="1" dirty="0" smtClean="0"/>
          </a:p>
        </p:txBody>
      </p:sp>
      <p:pic>
        <p:nvPicPr>
          <p:cNvPr id="35" name="Picture 5"/>
          <p:cNvPicPr>
            <a:picLocks noChangeAspect="1" noChangeArrowheads="1"/>
          </p:cNvPicPr>
          <p:nvPr/>
        </p:nvPicPr>
        <p:blipFill>
          <a:blip r:embed="rId4" cstate="email"/>
          <a:srcRect/>
          <a:stretch>
            <a:fillRect/>
          </a:stretch>
        </p:blipFill>
        <p:spPr bwMode="auto">
          <a:xfrm>
            <a:off x="611960" y="2852936"/>
            <a:ext cx="3600000" cy="1134583"/>
          </a:xfrm>
          <a:prstGeom prst="rect">
            <a:avLst/>
          </a:prstGeom>
          <a:noFill/>
          <a:ln w="9525">
            <a:noFill/>
            <a:miter lim="800000"/>
            <a:headEnd/>
            <a:tailEnd/>
          </a:ln>
        </p:spPr>
      </p:pic>
      <p:sp>
        <p:nvSpPr>
          <p:cNvPr id="37" name="TextBox 36"/>
          <p:cNvSpPr txBox="1"/>
          <p:nvPr/>
        </p:nvSpPr>
        <p:spPr>
          <a:xfrm>
            <a:off x="1763688" y="4005064"/>
            <a:ext cx="1512168" cy="307777"/>
          </a:xfrm>
          <a:prstGeom prst="rect">
            <a:avLst/>
          </a:prstGeom>
          <a:noFill/>
        </p:spPr>
        <p:txBody>
          <a:bodyPr wrap="square" rtlCol="0">
            <a:spAutoFit/>
          </a:bodyPr>
          <a:lstStyle/>
          <a:p>
            <a:r>
              <a:rPr lang="zh-CN" altLang="en-US" sz="1400" b="1" dirty="0" smtClean="0"/>
              <a:t>超声波应用技术</a:t>
            </a:r>
            <a:endParaRPr lang="en-US" altLang="ja-JP" sz="1400" b="1" dirty="0" smtClean="0"/>
          </a:p>
        </p:txBody>
      </p:sp>
      <p:pic>
        <p:nvPicPr>
          <p:cNvPr id="38" name="Picture 7"/>
          <p:cNvPicPr>
            <a:picLocks noChangeAspect="1" noChangeArrowheads="1"/>
          </p:cNvPicPr>
          <p:nvPr/>
        </p:nvPicPr>
        <p:blipFill>
          <a:blip r:embed="rId5" cstate="email"/>
          <a:srcRect/>
          <a:stretch>
            <a:fillRect/>
          </a:stretch>
        </p:blipFill>
        <p:spPr bwMode="auto">
          <a:xfrm>
            <a:off x="4572000" y="1196752"/>
            <a:ext cx="3600000" cy="1128689"/>
          </a:xfrm>
          <a:prstGeom prst="rect">
            <a:avLst/>
          </a:prstGeom>
          <a:noFill/>
          <a:ln w="9525">
            <a:noFill/>
            <a:miter lim="800000"/>
            <a:headEnd/>
            <a:tailEnd/>
          </a:ln>
        </p:spPr>
      </p:pic>
      <p:sp>
        <p:nvSpPr>
          <p:cNvPr id="39" name="TextBox 38"/>
          <p:cNvSpPr txBox="1"/>
          <p:nvPr/>
        </p:nvSpPr>
        <p:spPr>
          <a:xfrm>
            <a:off x="5280791" y="2348880"/>
            <a:ext cx="2232248" cy="307777"/>
          </a:xfrm>
          <a:prstGeom prst="rect">
            <a:avLst/>
          </a:prstGeom>
          <a:noFill/>
        </p:spPr>
        <p:txBody>
          <a:bodyPr wrap="square" rtlCol="0">
            <a:spAutoFit/>
          </a:bodyPr>
          <a:lstStyle/>
          <a:p>
            <a:r>
              <a:rPr lang="zh-CN" altLang="en-US" sz="1400" b="1" dirty="0" smtClean="0"/>
              <a:t>振动应用技术和精准控制</a:t>
            </a:r>
            <a:endParaRPr lang="en-US" altLang="zh-CN" sz="1400" dirty="0" smtClean="0"/>
          </a:p>
        </p:txBody>
      </p:sp>
      <p:pic>
        <p:nvPicPr>
          <p:cNvPr id="40" name="Picture 4"/>
          <p:cNvPicPr>
            <a:picLocks noChangeAspect="1" noChangeArrowheads="1"/>
          </p:cNvPicPr>
          <p:nvPr/>
        </p:nvPicPr>
        <p:blipFill>
          <a:blip r:embed="rId6" cstate="email"/>
          <a:srcRect/>
          <a:stretch>
            <a:fillRect/>
          </a:stretch>
        </p:blipFill>
        <p:spPr bwMode="auto">
          <a:xfrm>
            <a:off x="4644008" y="3049215"/>
            <a:ext cx="3600000" cy="1140103"/>
          </a:xfrm>
          <a:prstGeom prst="rect">
            <a:avLst/>
          </a:prstGeom>
          <a:noFill/>
          <a:ln w="9525">
            <a:noFill/>
            <a:miter lim="800000"/>
            <a:headEnd/>
            <a:tailEnd/>
          </a:ln>
        </p:spPr>
      </p:pic>
      <p:pic>
        <p:nvPicPr>
          <p:cNvPr id="41" name="Picture 6"/>
          <p:cNvPicPr>
            <a:picLocks noChangeAspect="1" noChangeArrowheads="1"/>
          </p:cNvPicPr>
          <p:nvPr/>
        </p:nvPicPr>
        <p:blipFill>
          <a:blip r:embed="rId7" cstate="email"/>
          <a:srcRect/>
          <a:stretch>
            <a:fillRect/>
          </a:stretch>
        </p:blipFill>
        <p:spPr bwMode="auto">
          <a:xfrm>
            <a:off x="4632719" y="4201343"/>
            <a:ext cx="3600000" cy="1130730"/>
          </a:xfrm>
          <a:prstGeom prst="rect">
            <a:avLst/>
          </a:prstGeom>
          <a:noFill/>
          <a:ln w="9525">
            <a:noFill/>
            <a:miter lim="800000"/>
            <a:headEnd/>
            <a:tailEnd/>
          </a:ln>
        </p:spPr>
      </p:pic>
      <p:sp>
        <p:nvSpPr>
          <p:cNvPr id="42" name="TextBox 41"/>
          <p:cNvSpPr txBox="1"/>
          <p:nvPr/>
        </p:nvSpPr>
        <p:spPr>
          <a:xfrm>
            <a:off x="5361347" y="5558206"/>
            <a:ext cx="2124744" cy="307777"/>
          </a:xfrm>
          <a:prstGeom prst="rect">
            <a:avLst/>
          </a:prstGeom>
          <a:noFill/>
        </p:spPr>
        <p:txBody>
          <a:bodyPr wrap="square" rtlCol="0">
            <a:spAutoFit/>
          </a:bodyPr>
          <a:lstStyle/>
          <a:p>
            <a:r>
              <a:rPr lang="zh-CN" altLang="en-US" sz="1400" b="1" dirty="0" smtClean="0"/>
              <a:t>工业工程和工业信息化</a:t>
            </a:r>
            <a:endParaRPr lang="en-US" altLang="zh-CN" sz="14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TotalTime>
  <Words>675</Words>
  <Application>Microsoft Office PowerPoint</Application>
  <PresentationFormat>全屏显示(4:3)</PresentationFormat>
  <Paragraphs>158</Paragraphs>
  <Slides>11</Slides>
  <Notes>2</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1_Office 主题</vt:lpstr>
      <vt:lpstr>沈阳远大集团招才引智</vt:lpstr>
      <vt:lpstr>远大集团介绍</vt:lpstr>
      <vt:lpstr>远大集团介绍</vt:lpstr>
      <vt:lpstr>远大集团生产基地</vt:lpstr>
      <vt:lpstr>远大集团幕墙项目业绩</vt:lpstr>
      <vt:lpstr>远大集团电梯项目业绩</vt:lpstr>
      <vt:lpstr>远大集团全球营销网络</vt:lpstr>
      <vt:lpstr>远大科技园介绍</vt:lpstr>
      <vt:lpstr>现有孵化项目</vt:lpstr>
      <vt:lpstr>招才引智说明</vt:lpstr>
      <vt:lpstr>幻灯片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遠大集団紹介</dc:title>
  <dc:creator>dbc</dc:creator>
  <cp:lastModifiedBy>dbc</cp:lastModifiedBy>
  <cp:revision>279</cp:revision>
  <dcterms:created xsi:type="dcterms:W3CDTF">2016-05-19T07:38:31Z</dcterms:created>
  <dcterms:modified xsi:type="dcterms:W3CDTF">2017-03-30T05:28:53Z</dcterms:modified>
</cp:coreProperties>
</file>